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60" r:id="rId3"/>
    <p:sldId id="259" r:id="rId4"/>
    <p:sldId id="257" r:id="rId5"/>
    <p:sldId id="261" r:id="rId6"/>
    <p:sldId id="27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153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3" d="100"/>
          <a:sy n="53" d="100"/>
        </p:scale>
        <p:origin x="-1734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1E8DC5-FD7C-490B-A476-62B323469CF6}" type="datetimeFigureOut">
              <a:rPr lang="ru-RU" smtClean="0"/>
              <a:pPr/>
              <a:t>18.09.2018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0F1156-B77B-4806-B070-837BBED7F8F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0F1156-B77B-4806-B070-837BBED7F8FA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EB142-7FB0-4864-9CC7-48B27FCD4C05}" type="datetimeFigureOut">
              <a:rPr lang="ru-RU" smtClean="0"/>
              <a:pPr/>
              <a:t>18.09.2018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2199F-2AA2-48FE-AE73-45DB4E1C7A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EB142-7FB0-4864-9CC7-48B27FCD4C05}" type="datetimeFigureOut">
              <a:rPr lang="ru-RU" smtClean="0"/>
              <a:pPr/>
              <a:t>18.09.2018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2199F-2AA2-48FE-AE73-45DB4E1C7A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EB142-7FB0-4864-9CC7-48B27FCD4C05}" type="datetimeFigureOut">
              <a:rPr lang="ru-RU" smtClean="0"/>
              <a:pPr/>
              <a:t>18.09.2018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2199F-2AA2-48FE-AE73-45DB4E1C7A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EB142-7FB0-4864-9CC7-48B27FCD4C05}" type="datetimeFigureOut">
              <a:rPr lang="ru-RU" smtClean="0"/>
              <a:pPr/>
              <a:t>18.09.2018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2199F-2AA2-48FE-AE73-45DB4E1C7A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EB142-7FB0-4864-9CC7-48B27FCD4C05}" type="datetimeFigureOut">
              <a:rPr lang="ru-RU" smtClean="0"/>
              <a:pPr/>
              <a:t>18.09.2018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2199F-2AA2-48FE-AE73-45DB4E1C7A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EB142-7FB0-4864-9CC7-48B27FCD4C05}" type="datetimeFigureOut">
              <a:rPr lang="ru-RU" smtClean="0"/>
              <a:pPr/>
              <a:t>18.09.2018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2199F-2AA2-48FE-AE73-45DB4E1C7A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EB142-7FB0-4864-9CC7-48B27FCD4C05}" type="datetimeFigureOut">
              <a:rPr lang="ru-RU" smtClean="0"/>
              <a:pPr/>
              <a:t>18.09.2018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2199F-2AA2-48FE-AE73-45DB4E1C7A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EB142-7FB0-4864-9CC7-48B27FCD4C05}" type="datetimeFigureOut">
              <a:rPr lang="ru-RU" smtClean="0"/>
              <a:pPr/>
              <a:t>18.09.2018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2199F-2AA2-48FE-AE73-45DB4E1C7A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EB142-7FB0-4864-9CC7-48B27FCD4C05}" type="datetimeFigureOut">
              <a:rPr lang="ru-RU" smtClean="0"/>
              <a:pPr/>
              <a:t>18.09.2018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2199F-2AA2-48FE-AE73-45DB4E1C7A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EB142-7FB0-4864-9CC7-48B27FCD4C05}" type="datetimeFigureOut">
              <a:rPr lang="ru-RU" smtClean="0"/>
              <a:pPr/>
              <a:t>18.09.2018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2199F-2AA2-48FE-AE73-45DB4E1C7A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EB142-7FB0-4864-9CC7-48B27FCD4C05}" type="datetimeFigureOut">
              <a:rPr lang="ru-RU" smtClean="0"/>
              <a:pPr/>
              <a:t>18.09.2018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2199F-2AA2-48FE-AE73-45DB4E1C7A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CEB142-7FB0-4864-9CC7-48B27FCD4C05}" type="datetimeFigureOut">
              <a:rPr lang="ru-RU" smtClean="0"/>
              <a:pPr/>
              <a:t>18.09.2018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2199F-2AA2-48FE-AE73-45DB4E1C7A7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gif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7" Type="http://schemas.openxmlformats.org/officeDocument/2006/relationships/image" Target="../media/image3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jpeg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7.jpeg"/><Relationship Id="rId5" Type="http://schemas.openxmlformats.org/officeDocument/2006/relationships/image" Target="../media/image23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123\Новая папка\фото с песком\abstraktnye-fony-dlya-prezentacii-volny-03.jpg"/>
          <p:cNvPicPr>
            <a:picLocks noChangeAspect="1" noChangeArrowheads="1"/>
          </p:cNvPicPr>
          <p:nvPr/>
        </p:nvPicPr>
        <p:blipFill>
          <a:blip r:embed="rId2" cstate="print">
            <a:lum bright="19000" contrast="64000"/>
          </a:blip>
          <a:srcRect/>
          <a:stretch>
            <a:fillRect/>
          </a:stretch>
        </p:blipFill>
        <p:spPr bwMode="auto">
          <a:xfrm>
            <a:off x="0" y="-15985"/>
            <a:ext cx="9144000" cy="6870544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685800" y="2132856"/>
            <a:ext cx="7772400" cy="1224136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 « Мы играем с песком»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2800" b="1" i="1" dirty="0" smtClean="0">
                <a:solidFill>
                  <a:srgbClr val="C00000"/>
                </a:solidFill>
              </a:rPr>
              <a:t>группа раннего возраста «Пчёлки»</a:t>
            </a:r>
            <a:endParaRPr lang="ru-RU" sz="2800" b="1" i="1" dirty="0">
              <a:solidFill>
                <a:srgbClr val="C0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476672"/>
            <a:ext cx="37444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МБДОУ </a:t>
            </a:r>
            <a:r>
              <a:rPr lang="ru-RU" b="1" i="1" dirty="0" err="1" smtClean="0">
                <a:solidFill>
                  <a:schemeClr val="accent2">
                    <a:lumMod val="50000"/>
                  </a:schemeClr>
                </a:solidFill>
              </a:rPr>
              <a:t>д</a:t>
            </a:r>
            <a:r>
              <a:rPr lang="ru-RU" b="1" i="1" dirty="0" smtClean="0">
                <a:solidFill>
                  <a:schemeClr val="accent2">
                    <a:lumMod val="50000"/>
                  </a:schemeClr>
                </a:solidFill>
              </a:rPr>
              <a:t>/с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№9  «Берёзка»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027" name="Picture 3" descr="D:\123\Новая папка\фото с песком\Kineticheskiy-pesok-0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3645024"/>
            <a:ext cx="3672408" cy="2880320"/>
          </a:xfrm>
          <a:prstGeom prst="rect">
            <a:avLst/>
          </a:prstGeom>
          <a:noFill/>
        </p:spPr>
      </p:pic>
      <p:pic>
        <p:nvPicPr>
          <p:cNvPr id="1028" name="Picture 4" descr="D:\123\Новая папка\фото с песком\foto7.png (2048×1536) — Яндекс.Браузер 2017-12-10 21.06.44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36096" y="188639"/>
            <a:ext cx="3423280" cy="1996169"/>
          </a:xfrm>
          <a:prstGeom prst="rect">
            <a:avLst/>
          </a:prstGeom>
          <a:noFill/>
        </p:spPr>
      </p:pic>
      <p:pic>
        <p:nvPicPr>
          <p:cNvPr id="1030" name="Picture 6" descr="D:\123\пчёлки\pic (1)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764704"/>
            <a:ext cx="1862038" cy="1862038"/>
          </a:xfrm>
          <a:prstGeom prst="rect">
            <a:avLst/>
          </a:prstGeom>
          <a:noFill/>
        </p:spPr>
      </p:pic>
      <p:pic>
        <p:nvPicPr>
          <p:cNvPr id="1031" name="Picture 7" descr="D:\123\пчёлки\0_6227c_4e3af9ba_M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148064" y="3789040"/>
            <a:ext cx="3546137" cy="28135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D:\123\Новая папка\фото с песком\abstraktnye-fony-dlya-prezentacii-volny-03.jpg"/>
          <p:cNvPicPr>
            <a:picLocks noChangeAspect="1" noChangeArrowheads="1"/>
          </p:cNvPicPr>
          <p:nvPr/>
        </p:nvPicPr>
        <p:blipFill>
          <a:blip r:embed="rId2" cstate="print">
            <a:lum bright="21000" contrast="79000"/>
          </a:blip>
          <a:srcRect/>
          <a:stretch>
            <a:fillRect/>
          </a:stretch>
        </p:blipFill>
        <p:spPr bwMode="auto">
          <a:xfrm>
            <a:off x="0" y="-99392"/>
            <a:ext cx="9144000" cy="6985567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323527" y="188640"/>
            <a:ext cx="8579403" cy="58292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1500"/>
              </a:spcAft>
            </a:pPr>
            <a:r>
              <a:rPr lang="ru-RU" sz="2000" b="1" dirty="0" smtClean="0">
                <a:solidFill>
                  <a:srgbClr val="000000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«Самая </a:t>
            </a:r>
            <a:r>
              <a:rPr lang="ru-RU" sz="2000" b="1" dirty="0">
                <a:solidFill>
                  <a:srgbClr val="000000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лучшая игрушка для детей кучка песка</a:t>
            </a:r>
            <a:r>
              <a:rPr lang="ru-RU" sz="2000" b="1" dirty="0" smtClean="0">
                <a:solidFill>
                  <a:srgbClr val="000000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!»</a:t>
            </a:r>
          </a:p>
          <a:p>
            <a:pPr algn="ctr">
              <a:lnSpc>
                <a:spcPct val="107000"/>
              </a:lnSpc>
              <a:spcAft>
                <a:spcPts val="1500"/>
              </a:spcAft>
            </a:pPr>
            <a:r>
              <a:rPr lang="ru-RU" sz="2000" b="1" dirty="0" smtClean="0">
                <a:solidFill>
                  <a:srgbClr val="000000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0000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К.Д.Ушинский</a:t>
            </a:r>
            <a:endParaRPr lang="ru-RU" sz="2000" b="1" dirty="0" smtClean="0">
              <a:solidFill>
                <a:srgbClr val="000000"/>
              </a:solidFill>
              <a:latin typeface="Comic Sans MS" panose="030F0702030302020204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600"/>
              </a:spcBef>
            </a:pPr>
            <a:r>
              <a:rPr lang="ru-RU" dirty="0" smtClean="0">
                <a:solidFill>
                  <a:srgbClr val="C00000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smtClean="0">
                <a:solidFill>
                  <a:srgbClr val="C00000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Паспорт </a:t>
            </a:r>
            <a:r>
              <a:rPr lang="ru-RU" b="1" i="1" dirty="0">
                <a:solidFill>
                  <a:srgbClr val="C00000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проекта</a:t>
            </a:r>
            <a:r>
              <a:rPr lang="ru-RU" b="1" dirty="0">
                <a:solidFill>
                  <a:srgbClr val="C00000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b="1" dirty="0" smtClean="0">
              <a:solidFill>
                <a:srgbClr val="C00000"/>
              </a:solidFill>
              <a:latin typeface="Comic Sans MS" panose="030F0702030302020204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0000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Участники </a:t>
            </a:r>
            <a:r>
              <a:rPr lang="ru-RU" dirty="0">
                <a:solidFill>
                  <a:srgbClr val="000000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проекта дети, родители, </a:t>
            </a:r>
            <a:r>
              <a:rPr lang="ru-RU" dirty="0" smtClean="0">
                <a:solidFill>
                  <a:srgbClr val="000000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воспитатели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0000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Вид </a:t>
            </a:r>
            <a:r>
              <a:rPr lang="ru-RU" dirty="0">
                <a:solidFill>
                  <a:srgbClr val="000000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проекта познавательно- </a:t>
            </a:r>
            <a:r>
              <a:rPr lang="ru-RU" dirty="0" smtClean="0">
                <a:solidFill>
                  <a:srgbClr val="000000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исследовательский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0000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Продолжительность среднесрочный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0000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Срок </a:t>
            </a:r>
            <a:r>
              <a:rPr lang="ru-RU" dirty="0">
                <a:solidFill>
                  <a:srgbClr val="000000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реализации 1 месяц </a:t>
            </a:r>
            <a:endParaRPr lang="ru-RU" dirty="0" smtClean="0">
              <a:solidFill>
                <a:srgbClr val="000000"/>
              </a:solidFill>
              <a:latin typeface="Comic Sans MS" panose="030F0702030302020204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600"/>
              </a:spcBef>
            </a:pPr>
            <a:r>
              <a:rPr lang="ru-RU" dirty="0" smtClean="0">
                <a:solidFill>
                  <a:srgbClr val="000000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i="1" dirty="0" smtClean="0">
                <a:solidFill>
                  <a:srgbClr val="000000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rgbClr val="C00000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Цель</a:t>
            </a:r>
            <a:r>
              <a:rPr lang="ru-RU" b="1" dirty="0">
                <a:solidFill>
                  <a:srgbClr val="C00000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dirty="0">
                <a:solidFill>
                  <a:srgbClr val="000000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развитие познавательных и исследовательских способностей, речевой активности детей</a:t>
            </a:r>
            <a:r>
              <a:rPr lang="ru-RU" dirty="0" smtClean="0">
                <a:solidFill>
                  <a:srgbClr val="000000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spcBef>
                <a:spcPts val="600"/>
              </a:spcBef>
            </a:pPr>
            <a:r>
              <a:rPr lang="ru-RU" i="1" dirty="0" smtClean="0">
                <a:solidFill>
                  <a:srgbClr val="000000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smtClean="0">
                <a:solidFill>
                  <a:srgbClr val="C00000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Актуальность</a:t>
            </a:r>
            <a:r>
              <a:rPr lang="ru-RU" b="1" dirty="0">
                <a:solidFill>
                  <a:srgbClr val="C00000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dirty="0">
                <a:solidFill>
                  <a:srgbClr val="000000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Игры с песком позитивно влияют на «эмоциональное» самочувствие, и это делает его уникальным средством для развития ребенка. Именно в песочнице создается дополнительный акцент на тактильную чувствительность, на коррекцию зрения, развивается «мануальный интеллект ребенка». На песочном «листе» перед педагогом раскрывается внутренний мир ребенка. Этот мир становится реально осязаемым</a:t>
            </a:r>
            <a:r>
              <a:rPr lang="ru-RU" b="1" dirty="0">
                <a:solidFill>
                  <a:srgbClr val="000000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Реализация данного проекта направлена на развитие исследовательской активности детей.</a:t>
            </a:r>
            <a:endParaRPr lang="ru-RU" sz="2400" b="1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9426" y="692696"/>
            <a:ext cx="2784309" cy="2088232"/>
          </a:xfrm>
          <a:prstGeom prst="rect">
            <a:avLst/>
          </a:prstGeom>
        </p:spPr>
      </p:pic>
      <p:pic>
        <p:nvPicPr>
          <p:cNvPr id="12290" name="Picture 2" descr="D:\123\пчёлки\9246320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12360" y="5058486"/>
            <a:ext cx="1331640" cy="179951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608333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123\Новая папка\фото с песком\abstraktnye-fony-dlya-prezentacii-volny-03.jpg"/>
          <p:cNvPicPr>
            <a:picLocks noChangeAspect="1" noChangeArrowheads="1"/>
          </p:cNvPicPr>
          <p:nvPr/>
        </p:nvPicPr>
        <p:blipFill>
          <a:blip r:embed="rId2" cstate="print">
            <a:lum bright="22000" contrast="66000"/>
          </a:blip>
          <a:srcRect/>
          <a:stretch>
            <a:fillRect/>
          </a:stretch>
        </p:blipFill>
        <p:spPr bwMode="auto">
          <a:xfrm>
            <a:off x="-28227" y="-44122"/>
            <a:ext cx="9172227" cy="690212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1"/>
            <a:ext cx="8892480" cy="908719"/>
          </a:xfrm>
        </p:spPr>
        <p:txBody>
          <a:bodyPr>
            <a:normAutofit fontScale="90000"/>
          </a:bodyPr>
          <a:lstStyle/>
          <a:p>
            <a:pPr algn="l"/>
            <a:r>
              <a:rPr lang="ru-RU" sz="3600" b="1" dirty="0" smtClean="0">
                <a:solidFill>
                  <a:srgbClr val="C00000"/>
                </a:solidFill>
                <a:latin typeface="Comic Sans MS" panose="030F0702030302020204" pitchFamily="66" charset="0"/>
                <a:ea typeface="Times New Roman" panose="02020603050405020304" pitchFamily="18" charset="0"/>
              </a:rPr>
              <a:t>Задачи по образовательным областям</a:t>
            </a:r>
            <a:endParaRPr lang="ru-RU" sz="3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339752" y="908720"/>
            <a:ext cx="6480720" cy="3168352"/>
          </a:xfrm>
        </p:spPr>
        <p:txBody>
          <a:bodyPr>
            <a:normAutofit fontScale="70000" lnSpcReduction="20000"/>
          </a:bodyPr>
          <a:lstStyle/>
          <a:p>
            <a:pPr algn="l"/>
            <a:r>
              <a:rPr lang="ru-RU" b="1" dirty="0" smtClean="0">
                <a:solidFill>
                  <a:srgbClr val="000000"/>
                </a:solidFill>
                <a:latin typeface="Comic Sans MS" panose="030F0702030302020204" pitchFamily="66" charset="0"/>
                <a:ea typeface="Times New Roman" panose="02020603050405020304" pitchFamily="18" charset="0"/>
              </a:rPr>
              <a:t>Познавательное развитие:</a:t>
            </a:r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rgbClr val="C00000"/>
                </a:solidFill>
                <a:latin typeface="Comic Sans MS" panose="030F0702030302020204" pitchFamily="66" charset="0"/>
                <a:ea typeface="Times New Roman" panose="02020603050405020304" pitchFamily="18" charset="0"/>
              </a:rPr>
              <a:t>Сформировать элементарные представления о свойствах песка, расширить кругозор;</a:t>
            </a:r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rgbClr val="C00000"/>
                </a:solidFill>
                <a:latin typeface="Comic Sans MS" panose="030F0702030302020204" pitchFamily="66" charset="0"/>
                <a:ea typeface="Times New Roman" panose="02020603050405020304" pitchFamily="18" charset="0"/>
              </a:rPr>
              <a:t>Развивать познавательную активность, мышление, воображение, внимание; </a:t>
            </a:r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rgbClr val="C00000"/>
                </a:solidFill>
                <a:latin typeface="Comic Sans MS" panose="030F0702030302020204" pitchFamily="66" charset="0"/>
                <a:ea typeface="Times New Roman" panose="02020603050405020304" pitchFamily="18" charset="0"/>
              </a:rPr>
              <a:t>Поддерживать и развивать интерес детей к совместному обследованию предметов, разнообразным действиям с ними.</a:t>
            </a:r>
            <a:endParaRPr lang="ru-RU" dirty="0" smtClean="0">
              <a:solidFill>
                <a:srgbClr val="C00000"/>
              </a:solidFill>
              <a:latin typeface="Comic Sans MS" panose="030F0702030302020204" pitchFamily="66" charset="0"/>
            </a:endParaRPr>
          </a:p>
          <a:p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5" name="Picture 5" descr="D:\123\пчёлки\0_91f59_c3fe752a_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700808"/>
            <a:ext cx="2474454" cy="2202391"/>
          </a:xfrm>
          <a:prstGeom prst="rect">
            <a:avLst/>
          </a:prstGeom>
          <a:noFill/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4082678"/>
            <a:ext cx="4392826" cy="26586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3" descr="D:\123\Новая папка\фото с песком\Pesochnitsa-2.jpg (800×600) — Яндекс.Браузер 2017-12-10 21.05.53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4666" y="4167499"/>
            <a:ext cx="3704062" cy="257386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123\Новая папка\фото с песком\abstraktnye-fony-dlya-prezentacii-volny-03.jpg"/>
          <p:cNvPicPr>
            <a:picLocks noChangeAspect="1" noChangeArrowheads="1"/>
          </p:cNvPicPr>
          <p:nvPr/>
        </p:nvPicPr>
        <p:blipFill>
          <a:blip r:embed="rId3" cstate="print">
            <a:lum bright="18000" contrast="55000"/>
          </a:blip>
          <a:srcRect/>
          <a:stretch>
            <a:fillRect/>
          </a:stretch>
        </p:blipFill>
        <p:spPr bwMode="auto">
          <a:xfrm>
            <a:off x="0" y="-12545"/>
            <a:ext cx="9144000" cy="6870545"/>
          </a:xfrm>
          <a:prstGeom prst="rect">
            <a:avLst/>
          </a:prstGeom>
          <a:noFill/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187624" y="0"/>
            <a:ext cx="7499176" cy="162880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Речевое развитие:</a:t>
            </a:r>
            <a:r>
              <a:rPr lang="ru-RU" b="1" dirty="0" smtClean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b="1" dirty="0" smtClean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323528" y="1124744"/>
            <a:ext cx="5040560" cy="2952328"/>
          </a:xfrm>
        </p:spPr>
        <p:txBody>
          <a:bodyPr>
            <a:normAutofit fontScale="92500" lnSpcReduction="20000"/>
          </a:bodyPr>
          <a:lstStyle/>
          <a:p>
            <a:pPr marL="285750" indent="-285750">
              <a:spcAft>
                <a:spcPts val="1500"/>
              </a:spcAft>
              <a:buFont typeface="Wingdings" panose="05000000000000000000" pitchFamily="2" charset="2"/>
              <a:buChar char="ü"/>
            </a:pPr>
            <a:r>
              <a:rPr lang="ru-RU" sz="2000" dirty="0" smtClean="0">
                <a:solidFill>
                  <a:srgbClr val="000000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Чтение художественной литературы (стихи, </a:t>
            </a:r>
            <a:r>
              <a:rPr lang="ru-RU" sz="2000" dirty="0" err="1" smtClean="0">
                <a:solidFill>
                  <a:srgbClr val="000000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потешки</a:t>
            </a:r>
            <a:r>
              <a:rPr lang="ru-RU" sz="2000" dirty="0" smtClean="0">
                <a:solidFill>
                  <a:srgbClr val="000000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песенки); </a:t>
            </a:r>
          </a:p>
          <a:p>
            <a:pPr marL="285750" indent="-285750">
              <a:spcAft>
                <a:spcPts val="1500"/>
              </a:spcAft>
              <a:buFont typeface="Wingdings" panose="05000000000000000000" pitchFamily="2" charset="2"/>
              <a:buChar char="ü"/>
            </a:pPr>
            <a:r>
              <a:rPr lang="ru-RU" sz="2000" dirty="0" smtClean="0">
                <a:solidFill>
                  <a:srgbClr val="000000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Воспитание у детей интереса к общению со взрослыми и сверстниками; </a:t>
            </a:r>
          </a:p>
          <a:p>
            <a:pPr marL="285750" indent="-285750">
              <a:spcAft>
                <a:spcPts val="1500"/>
              </a:spcAft>
              <a:buFont typeface="Wingdings" panose="05000000000000000000" pitchFamily="2" charset="2"/>
              <a:buChar char="ü"/>
            </a:pPr>
            <a:r>
              <a:rPr lang="ru-RU" sz="2000" dirty="0" smtClean="0">
                <a:solidFill>
                  <a:srgbClr val="000000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Обогащение и активизация словаря детей за счет слов-названий предметов, объектов, действий с ними. </a:t>
            </a:r>
            <a:endParaRPr lang="ru-RU" sz="2000" dirty="0" smtClean="0"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148064" y="4365104"/>
            <a:ext cx="3816424" cy="17774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«Здравствуй, здравствуй песок </a:t>
            </a:r>
          </a:p>
          <a:p>
            <a:pPr>
              <a:spcAft>
                <a:spcPts val="1500"/>
              </a:spcAft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Здравствуй, здравствуй дружок! </a:t>
            </a:r>
          </a:p>
          <a:p>
            <a:pPr>
              <a:spcAft>
                <a:spcPts val="1500"/>
              </a:spcAft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Будем мы с тобой играть,</a:t>
            </a:r>
          </a:p>
          <a:p>
            <a:pPr>
              <a:spcAft>
                <a:spcPts val="1500"/>
              </a:spcAft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не будем обижать!»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36" r="24642"/>
          <a:stretch/>
        </p:blipFill>
        <p:spPr>
          <a:xfrm rot="5400000">
            <a:off x="5403858" y="652926"/>
            <a:ext cx="3304836" cy="3672408"/>
          </a:xfrm>
          <a:prstGeom prst="rect">
            <a:avLst/>
          </a:prstGeom>
        </p:spPr>
      </p:pic>
      <p:pic>
        <p:nvPicPr>
          <p:cNvPr id="1027" name="Picture 3" descr="D:\123\пчёлки\16763514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2" y="4293096"/>
            <a:ext cx="1800200" cy="1615667"/>
          </a:xfrm>
          <a:prstGeom prst="rect">
            <a:avLst/>
          </a:prstGeom>
          <a:noFill/>
        </p:spPr>
      </p:pic>
      <p:pic>
        <p:nvPicPr>
          <p:cNvPr id="1031" name="Picture 7" descr="D:\123\Новая папка\фото с песком\игры с песком в младшей группе_ 11 тыс изображений найдено в Яндекс.Картинках — Яндекс.Браузер 2017-12-10 20.53.52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979712" y="3861048"/>
            <a:ext cx="2880320" cy="270836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123\Новая папка\фото с песком\abstraktnye-fony-dlya-prezentacii-volny-03.jpg"/>
          <p:cNvPicPr>
            <a:picLocks noChangeAspect="1" noChangeArrowheads="1"/>
          </p:cNvPicPr>
          <p:nvPr/>
        </p:nvPicPr>
        <p:blipFill>
          <a:blip r:embed="rId2" cstate="print">
            <a:lum bright="14000" contrast="54000"/>
          </a:blip>
          <a:srcRect/>
          <a:stretch>
            <a:fillRect/>
          </a:stretch>
        </p:blipFill>
        <p:spPr bwMode="auto">
          <a:xfrm>
            <a:off x="0" y="-12544"/>
            <a:ext cx="9144000" cy="6870544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323528" y="5229200"/>
            <a:ext cx="6192688" cy="12849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ru-RU" sz="2400" b="1" u="sng" dirty="0" smtClean="0">
                <a:solidFill>
                  <a:srgbClr val="C00000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Физическое развитие:</a:t>
            </a:r>
          </a:p>
          <a:p>
            <a:pPr marL="285750" indent="-285750" algn="just">
              <a:spcAft>
                <a:spcPts val="1500"/>
              </a:spcAft>
              <a:buFont typeface="Wingdings" panose="05000000000000000000" pitchFamily="2" charset="2"/>
              <a:buChar char="v"/>
            </a:pPr>
            <a:r>
              <a:rPr lang="ru-RU" dirty="0" smtClean="0">
                <a:solidFill>
                  <a:srgbClr val="000000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развитие двигательной активности; </a:t>
            </a:r>
          </a:p>
          <a:p>
            <a:pPr marL="285750" indent="-285750" algn="just">
              <a:spcAft>
                <a:spcPts val="1500"/>
              </a:spcAft>
              <a:buFont typeface="Wingdings" panose="05000000000000000000" pitchFamily="2" charset="2"/>
              <a:buChar char="v"/>
            </a:pPr>
            <a:r>
              <a:rPr lang="ru-RU" dirty="0" smtClean="0">
                <a:solidFill>
                  <a:srgbClr val="000000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развитие мелкой моторики рук.</a:t>
            </a:r>
            <a:endParaRPr lang="ru-RU" dirty="0"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2" descr="D:\123\Новая папка\фото с песком\C5H0RQAXAAAPvqI.jpg (1024×683) — Яндекс.Браузер 2017-12-10 20.55.49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2708919"/>
            <a:ext cx="2448272" cy="2529881"/>
          </a:xfrm>
          <a:prstGeom prst="rect">
            <a:avLst/>
          </a:prstGeom>
          <a:noFill/>
        </p:spPr>
      </p:pic>
      <p:pic>
        <p:nvPicPr>
          <p:cNvPr id="6" name="Picture 3" descr="D:\123\пчёлки\0_6227c_4e3af9ba_M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72200" y="0"/>
            <a:ext cx="2601310" cy="2063888"/>
          </a:xfrm>
          <a:prstGeom prst="rect">
            <a:avLst/>
          </a:prstGeom>
          <a:noFill/>
        </p:spPr>
      </p:pic>
      <p:pic>
        <p:nvPicPr>
          <p:cNvPr id="2051" name="Picture 3" descr="D:\123\Новая папка\фото с песком\1636_1.jpg (640×369) — Яндекс.Браузер 2017-12-11 08.42.37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12160" y="4646155"/>
            <a:ext cx="2736304" cy="2211846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323528" y="1"/>
            <a:ext cx="6840760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</a:pPr>
            <a:r>
              <a:rPr lang="ru-RU" sz="2400" b="1" u="sng" dirty="0" smtClean="0">
                <a:solidFill>
                  <a:srgbClr val="C00000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Социально-коммуникативное развитие:</a:t>
            </a:r>
          </a:p>
          <a:p>
            <a:pPr marL="285750" indent="-285750">
              <a:spcAft>
                <a:spcPts val="1500"/>
              </a:spcAft>
              <a:buFont typeface="Wingdings" panose="05000000000000000000" pitchFamily="2" charset="2"/>
              <a:buChar char="v"/>
            </a:pPr>
            <a:r>
              <a:rPr lang="ru-RU" dirty="0" smtClean="0">
                <a:solidFill>
                  <a:srgbClr val="000000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Развитие игровой деятельности с песком;</a:t>
            </a:r>
          </a:p>
          <a:p>
            <a:pPr marL="285750" indent="-285750">
              <a:spcAft>
                <a:spcPts val="1500"/>
              </a:spcAft>
              <a:buFont typeface="Wingdings" panose="05000000000000000000" pitchFamily="2" charset="2"/>
              <a:buChar char="v"/>
            </a:pPr>
            <a:r>
              <a:rPr lang="ru-RU" dirty="0" smtClean="0">
                <a:solidFill>
                  <a:srgbClr val="000000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Умение отражать в игре действия с предметами;</a:t>
            </a:r>
          </a:p>
          <a:p>
            <a:pPr marL="285750" indent="-285750">
              <a:spcAft>
                <a:spcPts val="1500"/>
              </a:spcAft>
              <a:buFont typeface="Wingdings" panose="05000000000000000000" pitchFamily="2" charset="2"/>
              <a:buChar char="v"/>
            </a:pPr>
            <a:r>
              <a:rPr lang="ru-RU" dirty="0" smtClean="0">
                <a:solidFill>
                  <a:srgbClr val="000000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Развитие стремления общаться со сверстниками в процессе игровой деятельности;</a:t>
            </a:r>
          </a:p>
          <a:p>
            <a:pPr marL="285750" indent="-285750">
              <a:spcAft>
                <a:spcPts val="1500"/>
              </a:spcAft>
              <a:buFont typeface="Wingdings" panose="05000000000000000000" pitchFamily="2" charset="2"/>
              <a:buChar char="v"/>
            </a:pPr>
            <a:r>
              <a:rPr lang="ru-RU" dirty="0" smtClean="0">
                <a:solidFill>
                  <a:srgbClr val="000000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Соблюдение правил безопасности.</a:t>
            </a:r>
            <a:endParaRPr lang="ru-RU" dirty="0" smtClean="0"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627784" y="2636912"/>
            <a:ext cx="6516216" cy="25083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1500"/>
              </a:spcAft>
            </a:pPr>
            <a:r>
              <a:rPr lang="ru-RU" sz="2400" b="1" u="sng" dirty="0" smtClean="0">
                <a:solidFill>
                  <a:srgbClr val="C00000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Художественно эстетическое развитие:</a:t>
            </a:r>
          </a:p>
          <a:p>
            <a:pPr marL="285750" indent="-285750" algn="just">
              <a:spcAft>
                <a:spcPts val="1500"/>
              </a:spcAft>
              <a:buFont typeface="Wingdings" panose="05000000000000000000" pitchFamily="2" charset="2"/>
              <a:buChar char="v"/>
            </a:pPr>
            <a:r>
              <a:rPr lang="ru-RU" dirty="0" smtClean="0">
                <a:solidFill>
                  <a:srgbClr val="000000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использование музыкальных произведений в качестве эмоционального настроя при работе с песком;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dirty="0" smtClean="0">
                <a:solidFill>
                  <a:srgbClr val="000000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развитие детского творчества с использованием нетрадиционно техники</a:t>
            </a:r>
          </a:p>
          <a:p>
            <a:pPr algn="just">
              <a:spcAft>
                <a:spcPts val="600"/>
              </a:spcAft>
            </a:pPr>
            <a:r>
              <a:rPr lang="ru-RU" dirty="0" smtClean="0">
                <a:solidFill>
                  <a:srgbClr val="000000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рисования, лепки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D:\123\Новая папка\фото с песком\abstraktnye-fony-dlya-prezentacii-volny-03.jpg"/>
          <p:cNvPicPr>
            <a:picLocks noChangeAspect="1" noChangeArrowheads="1"/>
          </p:cNvPicPr>
          <p:nvPr/>
        </p:nvPicPr>
        <p:blipFill>
          <a:blip r:embed="rId2" cstate="print">
            <a:lum bright="18000" contrast="2000"/>
          </a:blip>
          <a:srcRect/>
          <a:stretch>
            <a:fillRect/>
          </a:stretch>
        </p:blipFill>
        <p:spPr bwMode="auto">
          <a:xfrm>
            <a:off x="0" y="0"/>
            <a:ext cx="9144000" cy="6870545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3322712" cy="432048"/>
          </a:xfrm>
        </p:spPr>
        <p:txBody>
          <a:bodyPr>
            <a:normAutofit fontScale="90000"/>
          </a:bodyPr>
          <a:lstStyle/>
          <a:p>
            <a:r>
              <a:rPr lang="ru-RU" sz="2700" b="1" u="sng" dirty="0" err="1" smtClean="0">
                <a:solidFill>
                  <a:srgbClr val="C00000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Физминутка</a:t>
            </a:r>
            <a:r>
              <a:rPr lang="ru-RU" sz="2700" b="1" u="sng" dirty="0" smtClean="0">
                <a:solidFill>
                  <a:srgbClr val="C00000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«Зайка»</a:t>
            </a:r>
            <a:r>
              <a:rPr lang="ru-RU" b="1" u="sng" dirty="0" smtClean="0">
                <a:solidFill>
                  <a:srgbClr val="C00000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u="sng" dirty="0" smtClean="0">
                <a:solidFill>
                  <a:srgbClr val="C00000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836712"/>
            <a:ext cx="374441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_AntiqueTradyBrk" pitchFamily="18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Раз, два, три – превратились  в зайчиков мы.</a:t>
            </a:r>
          </a:p>
          <a:p>
            <a:pPr algn="just"/>
            <a:r>
              <a:rPr lang="ru-RU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_AntiqueTradyBrk" pitchFamily="18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Скачут зайки на лужайке.</a:t>
            </a:r>
          </a:p>
          <a:p>
            <a:pPr algn="just"/>
            <a:r>
              <a:rPr lang="ru-RU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_AntiqueTradyBrk" pitchFamily="18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Вот какие ушки, вот какие  лапки.</a:t>
            </a:r>
          </a:p>
          <a:p>
            <a:pPr algn="just"/>
            <a:r>
              <a:rPr lang="ru-RU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_AntiqueTradyBrk" pitchFamily="18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Лиса идёт!  Спрятались  зайки  </a:t>
            </a:r>
          </a:p>
          <a:p>
            <a:pPr algn="just"/>
            <a:r>
              <a:rPr lang="ru-RU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_AntiqueTradyBrk" pitchFamily="18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(дети садятся и  закрывают глазки ладошками) .</a:t>
            </a:r>
          </a:p>
          <a:p>
            <a:pPr algn="just"/>
            <a:r>
              <a:rPr lang="ru-RU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_AntiqueTradyBrk" pitchFamily="18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Лисичка ушла!  Зайки снова превратились в детей.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932040" y="4077072"/>
            <a:ext cx="388843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>
                <a:latin typeface="a_AntiqueTradyBrk" pitchFamily="18" charset="-52"/>
                <a:cs typeface="Consolas" pitchFamily="49" charset="0"/>
              </a:rPr>
              <a:t>Видишь, </a:t>
            </a:r>
            <a:r>
              <a:rPr lang="ru-RU" i="1" dirty="0" err="1" smtClean="0">
                <a:latin typeface="a_AntiqueTradyBrk" pitchFamily="18" charset="-52"/>
                <a:cs typeface="Consolas" pitchFamily="49" charset="0"/>
              </a:rPr>
              <a:t>пчёлочка</a:t>
            </a:r>
            <a:r>
              <a:rPr lang="ru-RU" i="1" dirty="0" smtClean="0">
                <a:latin typeface="a_AntiqueTradyBrk" pitchFamily="18" charset="-52"/>
                <a:cs typeface="Consolas" pitchFamily="49" charset="0"/>
              </a:rPr>
              <a:t>  летает…</a:t>
            </a:r>
          </a:p>
          <a:p>
            <a:r>
              <a:rPr lang="ru-RU" i="1" dirty="0" smtClean="0">
                <a:latin typeface="a_AntiqueTradyBrk" pitchFamily="18" charset="-52"/>
                <a:cs typeface="Consolas" pitchFamily="49" charset="0"/>
              </a:rPr>
              <a:t>Видишь, </a:t>
            </a:r>
            <a:r>
              <a:rPr lang="ru-RU" i="1" dirty="0" err="1" smtClean="0">
                <a:latin typeface="a_AntiqueTradyBrk" pitchFamily="18" charset="-52"/>
                <a:cs typeface="Consolas" pitchFamily="49" charset="0"/>
              </a:rPr>
              <a:t>пчёлочка</a:t>
            </a:r>
            <a:r>
              <a:rPr lang="ru-RU" i="1" dirty="0" smtClean="0">
                <a:latin typeface="a_AntiqueTradyBrk" pitchFamily="18" charset="-52"/>
                <a:cs typeface="Consolas" pitchFamily="49" charset="0"/>
              </a:rPr>
              <a:t> летает,</a:t>
            </a:r>
          </a:p>
          <a:p>
            <a:r>
              <a:rPr lang="ru-RU" i="1" dirty="0" smtClean="0">
                <a:latin typeface="a_AntiqueTradyBrk" pitchFamily="18" charset="-52"/>
                <a:cs typeface="Consolas" pitchFamily="49" charset="0"/>
              </a:rPr>
              <a:t>(машем руками)</a:t>
            </a:r>
          </a:p>
          <a:p>
            <a:r>
              <a:rPr lang="ru-RU" i="1" dirty="0" smtClean="0">
                <a:latin typeface="a_AntiqueTradyBrk" pitchFamily="18" charset="-52"/>
                <a:cs typeface="Consolas" pitchFamily="49" charset="0"/>
              </a:rPr>
              <a:t>На лугу цветы считает.</a:t>
            </a:r>
          </a:p>
          <a:p>
            <a:r>
              <a:rPr lang="ru-RU" i="1" dirty="0" smtClean="0">
                <a:latin typeface="a_AntiqueTradyBrk" pitchFamily="18" charset="-52"/>
                <a:cs typeface="Consolas" pitchFamily="49" charset="0"/>
              </a:rPr>
              <a:t>(считаем пальчики)</a:t>
            </a:r>
          </a:p>
          <a:p>
            <a:r>
              <a:rPr lang="ru-RU" i="1" dirty="0" smtClean="0">
                <a:latin typeface="a_AntiqueTradyBrk" pitchFamily="18" charset="-52"/>
                <a:cs typeface="Consolas" pitchFamily="49" charset="0"/>
              </a:rPr>
              <a:t>Раз, два, три, четыре, пять,</a:t>
            </a:r>
          </a:p>
          <a:p>
            <a:r>
              <a:rPr lang="ru-RU" i="1" dirty="0" smtClean="0">
                <a:latin typeface="a_AntiqueTradyBrk" pitchFamily="18" charset="-52"/>
                <a:cs typeface="Consolas" pitchFamily="49" charset="0"/>
              </a:rPr>
              <a:t>Ох, считать, не сосчитать.</a:t>
            </a:r>
          </a:p>
          <a:p>
            <a:r>
              <a:rPr lang="ru-RU" i="1" dirty="0" smtClean="0">
                <a:latin typeface="a_AntiqueTradyBrk" pitchFamily="18" charset="-52"/>
                <a:cs typeface="Consolas" pitchFamily="49" charset="0"/>
              </a:rPr>
              <a:t>(прыжки на месте)</a:t>
            </a:r>
            <a:endParaRPr lang="ru-RU" i="1" dirty="0">
              <a:latin typeface="a_AntiqueTradyBrk" pitchFamily="18" charset="-52"/>
              <a:cs typeface="Consolas" pitchFamily="49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4427984" y="3212976"/>
            <a:ext cx="4104456" cy="17281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sng" strike="noStrike" kern="120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Физминутка</a:t>
            </a:r>
            <a:r>
              <a:rPr kumimoji="0" lang="ru-RU" sz="2400" b="1" i="0" u="sng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400" b="1" u="sng" dirty="0" smtClean="0">
                <a:solidFill>
                  <a:srgbClr val="C00000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Пчёлка</a:t>
            </a:r>
            <a:r>
              <a:rPr kumimoji="0" lang="ru-RU" sz="2400" b="1" i="0" u="sng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br>
              <a:rPr kumimoji="0" lang="ru-RU" sz="2400" b="1" i="0" u="sng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" name="Picture 3" descr="D:\123\пчёлки\16763514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3861048"/>
            <a:ext cx="2849563" cy="2557462"/>
          </a:xfrm>
          <a:prstGeom prst="rect">
            <a:avLst/>
          </a:prstGeom>
          <a:noFill/>
        </p:spPr>
      </p:pic>
      <p:pic>
        <p:nvPicPr>
          <p:cNvPr id="9" name="Picture 4" descr="D:\123\Новая папка\фото с песком\hello_html_m93c7046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7984" y="1052736"/>
            <a:ext cx="4079527" cy="18165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123\Новая папка\фото с песком\abstraktnye-fony-dlya-prezentacii-volny-03.jpg"/>
          <p:cNvPicPr>
            <a:picLocks noChangeAspect="1" noChangeArrowheads="1"/>
          </p:cNvPicPr>
          <p:nvPr/>
        </p:nvPicPr>
        <p:blipFill>
          <a:blip r:embed="rId2" cstate="print">
            <a:lum bright="2000" contrast="54000"/>
          </a:blip>
          <a:srcRect/>
          <a:stretch>
            <a:fillRect/>
          </a:stretch>
        </p:blipFill>
        <p:spPr bwMode="auto">
          <a:xfrm>
            <a:off x="0" y="-12543"/>
            <a:ext cx="9144000" cy="687054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chemeClr val="tx2">
                    <a:lumMod val="95000"/>
                    <a:lumOff val="5000"/>
                  </a:schemeClr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Этапы реализации проекта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915816" y="908720"/>
            <a:ext cx="2808312" cy="1224136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Первый этап</a:t>
            </a:r>
          </a:p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2339752" y="1772817"/>
            <a:ext cx="3456384" cy="4032448"/>
          </a:xfrm>
        </p:spPr>
        <p:txBody>
          <a:bodyPr>
            <a:normAutofit fontScale="77500" lnSpcReduction="20000"/>
          </a:bodyPr>
          <a:lstStyle/>
          <a:p>
            <a:r>
              <a:rPr lang="ru-RU" sz="2300" dirty="0" smtClean="0">
                <a:solidFill>
                  <a:srgbClr val="000000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Подобрать методическую и художественную литературу по теме;</a:t>
            </a:r>
          </a:p>
          <a:p>
            <a:r>
              <a:rPr lang="ru-RU" sz="2300" dirty="0" smtClean="0">
                <a:solidFill>
                  <a:srgbClr val="000000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Подобрать дидактический материал, наглядные пособия (формочки, лопатки, бусины, мелкие игрушки и т.д.); </a:t>
            </a:r>
          </a:p>
          <a:p>
            <a:r>
              <a:rPr lang="ru-RU" sz="2300" dirty="0" smtClean="0">
                <a:solidFill>
                  <a:srgbClr val="000000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Оформить предметно развивающую среду;</a:t>
            </a:r>
          </a:p>
          <a:p>
            <a:r>
              <a:rPr lang="ru-RU" sz="2300" dirty="0" smtClean="0">
                <a:solidFill>
                  <a:srgbClr val="000000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Информировать родителей о теме, по которой планируем работать.</a:t>
            </a:r>
            <a:endParaRPr lang="ru-RU" sz="2300" dirty="0" smtClean="0">
              <a:latin typeface="Comic Sans MS" panose="030F0702030302020204" pitchFamily="66" charset="0"/>
            </a:endParaRPr>
          </a:p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940152" y="764704"/>
            <a:ext cx="2746648" cy="1368151"/>
          </a:xfrm>
        </p:spPr>
        <p:txBody>
          <a:bodyPr/>
          <a:lstStyle/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Второй этап</a:t>
            </a:r>
          </a:p>
          <a:p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724128" y="1700809"/>
            <a:ext cx="3419872" cy="4104456"/>
          </a:xfrm>
        </p:spPr>
        <p:txBody>
          <a:bodyPr>
            <a:normAutofit/>
          </a:bodyPr>
          <a:lstStyle/>
          <a:p>
            <a:r>
              <a:rPr lang="ru-RU" sz="1800" dirty="0" smtClean="0">
                <a:solidFill>
                  <a:srgbClr val="000000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Выкладывание узоров камушками;</a:t>
            </a:r>
          </a:p>
          <a:p>
            <a:r>
              <a:rPr lang="ru-RU" sz="1800" dirty="0" smtClean="0">
                <a:solidFill>
                  <a:srgbClr val="000000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Музыкальная релаксация «Шум песка»;</a:t>
            </a:r>
          </a:p>
          <a:p>
            <a:r>
              <a:rPr lang="ru-RU" sz="1800" dirty="0" smtClean="0">
                <a:solidFill>
                  <a:srgbClr val="000000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Прослушивание песни «Пирожки»;</a:t>
            </a:r>
          </a:p>
          <a:p>
            <a:r>
              <a:rPr lang="ru-RU" sz="1800" dirty="0" smtClean="0">
                <a:solidFill>
                  <a:srgbClr val="000000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Чтение </a:t>
            </a:r>
            <a:r>
              <a:rPr lang="ru-RU" sz="1800" dirty="0" err="1" smtClean="0">
                <a:solidFill>
                  <a:srgbClr val="000000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потешки</a:t>
            </a:r>
            <a:r>
              <a:rPr lang="ru-RU" sz="1800" dirty="0" smtClean="0">
                <a:solidFill>
                  <a:srgbClr val="000000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«Здесь нельзя песком кидаться»;</a:t>
            </a:r>
          </a:p>
          <a:p>
            <a:r>
              <a:rPr lang="ru-RU" sz="1800" dirty="0" smtClean="0">
                <a:solidFill>
                  <a:srgbClr val="000000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Загадывание загадок Пение песни «Я пеку, пеку.»</a:t>
            </a:r>
            <a:endParaRPr lang="ru-RU" sz="1800" dirty="0" smtClean="0"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797701" y="2678021"/>
            <a:ext cx="4114666" cy="2160240"/>
          </a:xfrm>
          <a:prstGeom prst="rect">
            <a:avLst/>
          </a:prstGeom>
        </p:spPr>
      </p:pic>
      <p:pic>
        <p:nvPicPr>
          <p:cNvPr id="3077" name="Picture 5" descr="D:\123\пчёлки\0_6febc_bf769f22_M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8024" y="4653136"/>
            <a:ext cx="2408037" cy="22048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123\Новая папка\фото с песком\abstraktnye-fony-dlya-prezentacii-volny-03.jpg"/>
          <p:cNvPicPr>
            <a:picLocks noChangeAspect="1" noChangeArrowheads="1"/>
          </p:cNvPicPr>
          <p:nvPr/>
        </p:nvPicPr>
        <p:blipFill>
          <a:blip r:embed="rId2" cstate="print">
            <a:lum bright="2000" contrast="49000"/>
          </a:blip>
          <a:srcRect/>
          <a:stretch>
            <a:fillRect/>
          </a:stretch>
        </p:blipFill>
        <p:spPr bwMode="auto">
          <a:xfrm>
            <a:off x="0" y="0"/>
            <a:ext cx="9144000" cy="687054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6552728" cy="4005064"/>
          </a:xfrm>
        </p:spPr>
        <p:txBody>
          <a:bodyPr>
            <a:noAutofit/>
          </a:bodyPr>
          <a:lstStyle/>
          <a:p>
            <a:pPr algn="l">
              <a:spcAft>
                <a:spcPts val="600"/>
              </a:spcAft>
            </a:pPr>
            <a:r>
              <a:rPr lang="ru-RU" sz="2400" b="1" u="sng" dirty="0" smtClean="0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Познавательное развитие:</a:t>
            </a:r>
            <a:br>
              <a:rPr lang="ru-RU" sz="2400" b="1" u="sng" dirty="0" smtClean="0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u="sng" dirty="0" smtClean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u="sng" dirty="0" smtClean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rgbClr val="000000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Беседа: «Удивительный песок»;</a:t>
            </a:r>
            <a:br>
              <a:rPr lang="ru-RU" sz="2000" dirty="0" smtClean="0">
                <a:solidFill>
                  <a:srgbClr val="000000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rgbClr val="000000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Знакомство со свойствами песка (сухой, влажный, сыпучий, мелкий, холодный, шершавый).</a:t>
            </a:r>
            <a:r>
              <a:rPr lang="ru-RU" sz="2000" dirty="0" smtClean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000" dirty="0"/>
          </a:p>
        </p:txBody>
      </p:sp>
      <p:pic>
        <p:nvPicPr>
          <p:cNvPr id="4" name="Picture 2" descr="D:\123\Новая папка\фото с песком\игры с песком в младшей группе_ 11 тыс изображений найдено в Яндекс.Картинках — Яндекс.Браузер 2017-12-10 21.08.17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617640"/>
            <a:ext cx="3419872" cy="324036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3419872" y="2708920"/>
            <a:ext cx="5724128" cy="3277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b="1" u="sng" dirty="0" smtClean="0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Социально-коммуникативное развитие:</a:t>
            </a:r>
            <a:r>
              <a:rPr lang="ru-RU" b="1" u="sng" dirty="0" smtClean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u="sng" dirty="0" smtClean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rgbClr val="000000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Беседа о безопасности во время игры с песком;</a:t>
            </a:r>
            <a:br>
              <a:rPr lang="ru-RU" dirty="0" smtClean="0">
                <a:solidFill>
                  <a:srgbClr val="000000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rgbClr val="000000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Игры с песком: «Узоры на песке», «Необыкновенные следы», «Печем куличи», «Выложи узор», «Где спрятался Котик», «Найди Зайчика».</a:t>
            </a:r>
            <a:endParaRPr lang="ru-RU" dirty="0"/>
          </a:p>
        </p:txBody>
      </p:sp>
      <p:pic>
        <p:nvPicPr>
          <p:cNvPr id="4099" name="Picture 3" descr="D:\123\пчёлки\0_6227c_4e3af9ba_M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00192" y="0"/>
            <a:ext cx="2843808" cy="22562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123\Новая папка\фото с песком\abstraktnye-fony-dlya-prezentacii-volny-03.jpg"/>
          <p:cNvPicPr>
            <a:picLocks noChangeAspect="1" noChangeArrowheads="1"/>
          </p:cNvPicPr>
          <p:nvPr/>
        </p:nvPicPr>
        <p:blipFill>
          <a:blip r:embed="rId2" cstate="print">
            <a:lum bright="10000" contrast="55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826768" cy="1143000"/>
          </a:xfrm>
        </p:spPr>
        <p:txBody>
          <a:bodyPr>
            <a:normAutofit/>
          </a:bodyPr>
          <a:lstStyle/>
          <a:p>
            <a:r>
              <a:rPr lang="ru-RU" sz="2400" b="1" u="sng" dirty="0" smtClean="0">
                <a:solidFill>
                  <a:srgbClr val="C00000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Речевое развитие:</a:t>
            </a:r>
            <a:r>
              <a:rPr lang="ru-RU" b="1" u="sng" dirty="0" smtClean="0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u="sng" dirty="0" smtClean="0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620688"/>
            <a:ext cx="446449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u="sng" dirty="0" smtClean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u="sng" dirty="0" smtClean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rgbClr val="000000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Беседа по сюжетной картине «Дети играют в песочнице»;</a:t>
            </a:r>
            <a:br>
              <a:rPr lang="ru-RU" dirty="0" smtClean="0">
                <a:solidFill>
                  <a:srgbClr val="000000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rgbClr val="000000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Знакомство со стихотворением Н.Хилтона «Я полил песок водой»;</a:t>
            </a:r>
            <a:br>
              <a:rPr lang="ru-RU" dirty="0" smtClean="0">
                <a:solidFill>
                  <a:srgbClr val="000000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rgbClr val="000000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Чтение рассказа «Кто где живёт».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339752" y="2564904"/>
            <a:ext cx="6552728" cy="42605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1500"/>
              </a:spcAft>
            </a:pPr>
            <a:r>
              <a:rPr lang="ru-RU" sz="2400" b="1" u="sng" dirty="0" smtClean="0">
                <a:solidFill>
                  <a:srgbClr val="C00000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Физическое развитие:</a:t>
            </a:r>
          </a:p>
          <a:p>
            <a:pPr marL="285750" indent="-285750" algn="just">
              <a:lnSpc>
                <a:spcPct val="107000"/>
              </a:lnSpc>
              <a:spcAft>
                <a:spcPts val="1500"/>
              </a:spcAft>
              <a:buFont typeface="Courier New" panose="02070309020205020404" pitchFamily="49" charset="0"/>
              <a:buChar char="o"/>
            </a:pPr>
            <a:r>
              <a:rPr lang="ru-RU" dirty="0" smtClean="0">
                <a:solidFill>
                  <a:srgbClr val="000000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Выполнение упражнений с контейнерами, заполненными песком (ходьба, постукивание, встряхивание, поднимание вверх, опускание вниз);</a:t>
            </a:r>
          </a:p>
          <a:p>
            <a:pPr marL="285750" indent="-285750" algn="just">
              <a:lnSpc>
                <a:spcPct val="107000"/>
              </a:lnSpc>
              <a:spcAft>
                <a:spcPts val="1500"/>
              </a:spcAft>
              <a:buFont typeface="Courier New" panose="02070309020205020404" pitchFamily="49" charset="0"/>
              <a:buChar char="o"/>
            </a:pPr>
            <a:r>
              <a:rPr lang="ru-RU" dirty="0" smtClean="0">
                <a:solidFill>
                  <a:srgbClr val="000000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Игровые упражнения «Идут медвежата», «Ползут змейки»;</a:t>
            </a:r>
          </a:p>
          <a:p>
            <a:pPr marL="285750" indent="-285750" algn="just">
              <a:lnSpc>
                <a:spcPct val="107000"/>
              </a:lnSpc>
              <a:spcAft>
                <a:spcPts val="1500"/>
              </a:spcAft>
              <a:buFont typeface="Courier New" panose="02070309020205020404" pitchFamily="49" charset="0"/>
              <a:buChar char="o"/>
            </a:pPr>
            <a:r>
              <a:rPr lang="ru-RU" dirty="0" smtClean="0">
                <a:solidFill>
                  <a:srgbClr val="000000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Пальчиковая гимнастика «Лимон», «Пять братьев», «Фонарики»;</a:t>
            </a:r>
          </a:p>
          <a:p>
            <a:pPr marL="285750" indent="-285750" algn="just">
              <a:lnSpc>
                <a:spcPct val="107000"/>
              </a:lnSpc>
              <a:spcAft>
                <a:spcPts val="1500"/>
              </a:spcAft>
              <a:buFont typeface="Courier New" panose="02070309020205020404" pitchFamily="49" charset="0"/>
              <a:buChar char="o"/>
            </a:pPr>
            <a:r>
              <a:rPr lang="ru-RU" dirty="0" smtClean="0">
                <a:solidFill>
                  <a:srgbClr val="000000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Физкультминутка «Зайчики»;</a:t>
            </a:r>
          </a:p>
          <a:p>
            <a:pPr marL="285750" indent="-285750" algn="just">
              <a:lnSpc>
                <a:spcPct val="107000"/>
              </a:lnSpc>
              <a:spcAft>
                <a:spcPts val="1500"/>
              </a:spcAft>
              <a:buFont typeface="Courier New" panose="02070309020205020404" pitchFamily="49" charset="0"/>
              <a:buChar char="o"/>
            </a:pPr>
            <a:r>
              <a:rPr lang="ru-RU" dirty="0" smtClean="0">
                <a:solidFill>
                  <a:srgbClr val="000000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Упражнение «Лимон»16. </a:t>
            </a:r>
            <a:endParaRPr lang="ru-RU" dirty="0"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8765" y="0"/>
            <a:ext cx="4293715" cy="2636912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5123" name="Picture 3" descr="D:\123\пчёлки\0_91f30_d48859d1_L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496" y="3212976"/>
            <a:ext cx="2421341" cy="30963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:\123\Новая папка\фото с песком\abstraktnye-fony-dlya-prezentacii-volny-03.jpg"/>
          <p:cNvPicPr>
            <a:picLocks noChangeAspect="1" noChangeArrowheads="1"/>
          </p:cNvPicPr>
          <p:nvPr/>
        </p:nvPicPr>
        <p:blipFill>
          <a:blip r:embed="rId2" cstate="print">
            <a:lum bright="17000" contrast="61000"/>
          </a:blip>
          <a:srcRect/>
          <a:stretch>
            <a:fillRect/>
          </a:stretch>
        </p:blipFill>
        <p:spPr bwMode="auto">
          <a:xfrm>
            <a:off x="0" y="0"/>
            <a:ext cx="9144000" cy="6870544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0" y="764705"/>
            <a:ext cx="5508104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spcAft>
                <a:spcPts val="1500"/>
              </a:spcAft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rgbClr val="000000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Подборка литературы по играм с песком;</a:t>
            </a:r>
          </a:p>
          <a:p>
            <a:pPr marL="285750" indent="-285750" algn="just">
              <a:spcAft>
                <a:spcPts val="1500"/>
              </a:spcAft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rgbClr val="000000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Создание среды (сбор мелких игрушек, природного материала, обработка песка);</a:t>
            </a:r>
          </a:p>
          <a:p>
            <a:pPr marL="285750" indent="-285750" algn="just">
              <a:spcAft>
                <a:spcPts val="1500"/>
              </a:spcAft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rgbClr val="000000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Консультации на тему «Играем с песком вместе с ребенком», «Безопасный песочек»;</a:t>
            </a:r>
          </a:p>
          <a:p>
            <a:pPr marL="285750" indent="-285750" algn="just">
              <a:spcAft>
                <a:spcPts val="1500"/>
              </a:spcAft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rgbClr val="000000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Оформление фотовыставки «Мы играем с песком».</a:t>
            </a:r>
            <a:endParaRPr lang="ru-RU" dirty="0" smtClean="0"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187625" y="188640"/>
            <a:ext cx="6336704" cy="619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1500"/>
              </a:spcAft>
            </a:pPr>
            <a:r>
              <a:rPr lang="ru-RU" sz="3200" b="1" u="sng" dirty="0" smtClean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Работа с родителями:</a:t>
            </a:r>
          </a:p>
        </p:txBody>
      </p:sp>
      <p:pic>
        <p:nvPicPr>
          <p:cNvPr id="6147" name="Picture 3" descr="D:\123\пчёлки\pic (1)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-243408"/>
            <a:ext cx="2843808" cy="2843808"/>
          </a:xfrm>
          <a:prstGeom prst="rect">
            <a:avLst/>
          </a:prstGeom>
          <a:noFill/>
        </p:spPr>
      </p:pic>
      <p:pic>
        <p:nvPicPr>
          <p:cNvPr id="6151" name="Picture 7" descr="D:\123\Новая папка\фото с песком\T2BgfpXb4aXXXXXXXX_!!20082849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573016"/>
            <a:ext cx="3923928" cy="2998433"/>
          </a:xfrm>
          <a:prstGeom prst="rect">
            <a:avLst/>
          </a:prstGeom>
          <a:noFill/>
        </p:spPr>
      </p:pic>
      <p:pic>
        <p:nvPicPr>
          <p:cNvPr id="6152" name="Picture 8" descr="D:\123\Новая папка\фото с песком\3-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11960" y="3212976"/>
            <a:ext cx="1566408" cy="2213090"/>
          </a:xfrm>
          <a:prstGeom prst="rect">
            <a:avLst/>
          </a:prstGeom>
          <a:noFill/>
        </p:spPr>
      </p:pic>
      <p:pic>
        <p:nvPicPr>
          <p:cNvPr id="6153" name="Picture 9" descr="D:\123\Новая папка\фото с песком\1eh.gi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308304" y="1916832"/>
            <a:ext cx="1584176" cy="2238444"/>
          </a:xfrm>
          <a:prstGeom prst="rect">
            <a:avLst/>
          </a:prstGeom>
          <a:noFill/>
        </p:spPr>
      </p:pic>
      <p:pic>
        <p:nvPicPr>
          <p:cNvPr id="6155" name="Picture 11" descr="D:\123\Новая папка\фото с песком\2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940152" y="4437112"/>
            <a:ext cx="1578199" cy="22322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D:\123\Новая папка\фото с песком\abstraktnye-fony-dlya-prezentacii-volny-03.jpg"/>
          <p:cNvPicPr>
            <a:picLocks noChangeAspect="1" noChangeArrowheads="1"/>
          </p:cNvPicPr>
          <p:nvPr/>
        </p:nvPicPr>
        <p:blipFill>
          <a:blip r:embed="rId2" cstate="print">
            <a:lum bright="19000" contrast="45000"/>
          </a:blip>
          <a:srcRect/>
          <a:stretch>
            <a:fillRect/>
          </a:stretch>
        </p:blipFill>
        <p:spPr bwMode="auto">
          <a:xfrm>
            <a:off x="0" y="0"/>
            <a:ext cx="9144000" cy="6870545"/>
          </a:xfrm>
          <a:prstGeom prst="rect">
            <a:avLst/>
          </a:prstGeom>
          <a:noFill/>
        </p:spPr>
      </p:pic>
      <p:pic>
        <p:nvPicPr>
          <p:cNvPr id="7172" name="Picture 4" descr="D:\123\Новая папка\фото с песком\19 лучших игр с кинетическим песком — Яндекс.Браузер 2017-12-11 09.19.3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620688"/>
            <a:ext cx="3601987" cy="2618466"/>
          </a:xfrm>
          <a:prstGeom prst="rect">
            <a:avLst/>
          </a:prstGeom>
          <a:noFill/>
        </p:spPr>
      </p:pic>
      <p:pic>
        <p:nvPicPr>
          <p:cNvPr id="7173" name="Picture 5" descr="D:\123\Новая папка\фото с песком\Kineticheskiy-pesok-0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332656"/>
            <a:ext cx="3034829" cy="3034829"/>
          </a:xfrm>
          <a:prstGeom prst="rect">
            <a:avLst/>
          </a:prstGeom>
          <a:noFill/>
        </p:spPr>
      </p:pic>
      <p:pic>
        <p:nvPicPr>
          <p:cNvPr id="7174" name="Picture 6" descr="D:\123\Новая папка\фото с песком\Nero PhotoSnap Viewer 2017-12-11 13.24.28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75656" y="3645024"/>
            <a:ext cx="6888163" cy="29622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D:\123\Новая папка\фото с песком\abstraktnye-fony-dlya-prezentacii-volny-03.jpg"/>
          <p:cNvPicPr>
            <a:picLocks noChangeAspect="1" noChangeArrowheads="1"/>
          </p:cNvPicPr>
          <p:nvPr/>
        </p:nvPicPr>
        <p:blipFill>
          <a:blip r:embed="rId2" cstate="print">
            <a:lum bright="19000" contrast="61000"/>
          </a:blip>
          <a:srcRect/>
          <a:stretch>
            <a:fillRect/>
          </a:stretch>
        </p:blipFill>
        <p:spPr bwMode="auto">
          <a:xfrm>
            <a:off x="0" y="-1"/>
            <a:ext cx="9144000" cy="6870543"/>
          </a:xfrm>
          <a:prstGeom prst="rect">
            <a:avLst/>
          </a:prstGeom>
          <a:noFill/>
        </p:spPr>
      </p:pic>
      <p:pic>
        <p:nvPicPr>
          <p:cNvPr id="8198" name="Picture 6" descr="D:\123\Новая папка\фото с песком\1.jpg (800×600) — Яндекс.Браузер 2017-12-10 21.00.35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4088" y="332656"/>
            <a:ext cx="3456384" cy="2353720"/>
          </a:xfrm>
          <a:prstGeom prst="rect">
            <a:avLst/>
          </a:prstGeom>
          <a:noFill/>
        </p:spPr>
      </p:pic>
      <p:pic>
        <p:nvPicPr>
          <p:cNvPr id="8199" name="Picture 7" descr="D:\123\Новая папка\фото с песком\0f0651dfc53133cc809d995942e33a80.jpg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4437112"/>
            <a:ext cx="3275856" cy="2183904"/>
          </a:xfrm>
          <a:prstGeom prst="rect">
            <a:avLst/>
          </a:prstGeom>
          <a:noFill/>
        </p:spPr>
      </p:pic>
      <p:pic>
        <p:nvPicPr>
          <p:cNvPr id="8203" name="Picture 11" descr="D:\123\Новая папка\фото с песком\15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3528" y="165779"/>
            <a:ext cx="2736303" cy="1823062"/>
          </a:xfrm>
          <a:prstGeom prst="rect">
            <a:avLst/>
          </a:prstGeom>
          <a:noFill/>
        </p:spPr>
      </p:pic>
      <p:pic>
        <p:nvPicPr>
          <p:cNvPr id="8205" name="Picture 13" descr="D:\123\Новая папка\фото с песком\aeebd02122671a56c57b55009a69bc30.jpg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20072" y="4243888"/>
            <a:ext cx="3531195" cy="2324651"/>
          </a:xfrm>
          <a:prstGeom prst="rect">
            <a:avLst/>
          </a:prstGeom>
          <a:noFill/>
        </p:spPr>
      </p:pic>
      <p:pic>
        <p:nvPicPr>
          <p:cNvPr id="8206" name="Picture 14" descr="D:\123\Новая папка\фото с песком\Microsoft PowerPoint - [Мы играем с песком» 11] 2017-12-11 13.39.48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148439" y="2132856"/>
            <a:ext cx="3867431" cy="21824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D:\123\Новая папка\фото с песком\abstraktnye-fony-dlya-prezentacii-volny-03.jpg"/>
          <p:cNvPicPr>
            <a:picLocks noChangeAspect="1" noChangeArrowheads="1"/>
          </p:cNvPicPr>
          <p:nvPr/>
        </p:nvPicPr>
        <p:blipFill>
          <a:blip r:embed="rId2" cstate="print">
            <a:lum bright="20000" contrast="49000"/>
          </a:blip>
          <a:srcRect/>
          <a:stretch>
            <a:fillRect/>
          </a:stretch>
        </p:blipFill>
        <p:spPr bwMode="auto">
          <a:xfrm>
            <a:off x="0" y="-1"/>
            <a:ext cx="9144000" cy="6870543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51520" y="188640"/>
            <a:ext cx="7488832" cy="18271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1500"/>
              </a:spcAft>
            </a:pPr>
            <a:r>
              <a:rPr lang="ru-RU" sz="2800" b="1" u="sng" dirty="0" smtClean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Третий этап:</a:t>
            </a:r>
          </a:p>
          <a:p>
            <a:pPr marL="342900" indent="-342900" algn="just">
              <a:lnSpc>
                <a:spcPct val="107000"/>
              </a:lnSpc>
              <a:spcAft>
                <a:spcPts val="1500"/>
              </a:spcAft>
              <a:buFont typeface="+mj-lt"/>
              <a:buAutoNum type="arabicPeriod"/>
            </a:pPr>
            <a:r>
              <a:rPr lang="ru-RU" dirty="0" smtClean="0">
                <a:solidFill>
                  <a:srgbClr val="000000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Оздоровительное развлечение «Игры с Песочной феей»;</a:t>
            </a:r>
          </a:p>
          <a:p>
            <a:pPr marL="342900" indent="-342900" algn="just">
              <a:lnSpc>
                <a:spcPct val="107000"/>
              </a:lnSpc>
              <a:spcAft>
                <a:spcPts val="1500"/>
              </a:spcAft>
              <a:buFont typeface="+mj-lt"/>
              <a:buAutoNum type="arabicPeriod"/>
            </a:pPr>
            <a:r>
              <a:rPr lang="ru-RU" dirty="0" smtClean="0">
                <a:solidFill>
                  <a:srgbClr val="000000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Итоговое мероприятие - презентация проекта «Мы играем с песком» для родителей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2060848"/>
            <a:ext cx="3384376" cy="253702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94" r="7994"/>
          <a:stretch/>
        </p:blipFill>
        <p:spPr>
          <a:xfrm rot="5400000">
            <a:off x="-148682" y="3812853"/>
            <a:ext cx="2979637" cy="221193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21" r="2669"/>
          <a:stretch/>
        </p:blipFill>
        <p:spPr>
          <a:xfrm rot="5400000">
            <a:off x="6036860" y="3620324"/>
            <a:ext cx="3349479" cy="239076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</p:pic>
      <p:pic>
        <p:nvPicPr>
          <p:cNvPr id="9219" name="Picture 3" descr="D:\123\пчёлки\0_6227c_4e3af9ba_M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03848" y="4917260"/>
            <a:ext cx="2446098" cy="1940740"/>
          </a:xfrm>
          <a:prstGeom prst="rect">
            <a:avLst/>
          </a:prstGeom>
          <a:noFill/>
        </p:spPr>
      </p:pic>
      <p:pic>
        <p:nvPicPr>
          <p:cNvPr id="9220" name="Picture 4" descr="D:\123\пчёлки\9246320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268424" y="0"/>
            <a:ext cx="1875576" cy="25345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D:\123\Новая папка\фото с песком\abstraktnye-fony-dlya-prezentacii-volny-03.jpg"/>
          <p:cNvPicPr>
            <a:picLocks noChangeAspect="1" noChangeArrowheads="1"/>
          </p:cNvPicPr>
          <p:nvPr/>
        </p:nvPicPr>
        <p:blipFill>
          <a:blip r:embed="rId2" cstate="print">
            <a:lum bright="21000" contrast="38000"/>
          </a:blip>
          <a:srcRect/>
          <a:stretch>
            <a:fillRect/>
          </a:stretch>
        </p:blipFill>
        <p:spPr bwMode="auto">
          <a:xfrm>
            <a:off x="0" y="-12545"/>
            <a:ext cx="9144000" cy="6870545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2411760" y="188640"/>
            <a:ext cx="47525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u="sng" dirty="0" smtClean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ходе развития проекта:</a:t>
            </a:r>
          </a:p>
          <a:p>
            <a:endParaRPr lang="ru-RU" sz="24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51520" y="908720"/>
            <a:ext cx="864096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 детей повысился интерес к 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исследовательско-эксперементальной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деятельности;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Сформировались знания о свойствах песка, активизировался словарный запас;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Дети научились безопасно обращаться с песком.</a:t>
            </a:r>
          </a:p>
          <a:p>
            <a:pPr>
              <a:buFont typeface="Wingdings" pitchFamily="2" charset="2"/>
              <a:buChar char="ü"/>
            </a:pPr>
            <a:endParaRPr lang="ru-RU" dirty="0" smtClean="0">
              <a:solidFill>
                <a:schemeClr val="tx1">
                  <a:lumMod val="95000"/>
                  <a:lumOff val="5000"/>
                </a:schemeClr>
              </a:solidFill>
              <a:latin typeface="Comic Sans MS" panose="030F0702030302020204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10245" name="Picture 5" descr="D:\123\пчёлки\9246320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47668" y="2256724"/>
            <a:ext cx="1944812" cy="2628125"/>
          </a:xfrm>
          <a:prstGeom prst="rect">
            <a:avLst/>
          </a:prstGeom>
          <a:noFill/>
        </p:spPr>
      </p:pic>
      <p:pic>
        <p:nvPicPr>
          <p:cNvPr id="10247" name="Picture 7" descr="D:\123\пчёлки\0_91f59_c3fe752a_L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789040"/>
            <a:ext cx="2530425" cy="2530425"/>
          </a:xfrm>
          <a:prstGeom prst="rect">
            <a:avLst/>
          </a:prstGeom>
          <a:noFill/>
        </p:spPr>
      </p:pic>
      <p:pic>
        <p:nvPicPr>
          <p:cNvPr id="10250" name="Picture 10" descr="D:\123\Новая папка\фото с песком\hello_html_m3469780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55776" y="2564904"/>
            <a:ext cx="4381398" cy="355821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D:\123\Новая папка\фото с песком\abstraktnye-fony-dlya-prezentacii-volny-03.jpg"/>
          <p:cNvPicPr>
            <a:picLocks noChangeAspect="1" noChangeArrowheads="1"/>
          </p:cNvPicPr>
          <p:nvPr/>
        </p:nvPicPr>
        <p:blipFill>
          <a:blip r:embed="rId2" cstate="print">
            <a:lum bright="17000" contrast="52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 fontScale="90000"/>
          </a:bodyPr>
          <a:lstStyle/>
          <a:p>
            <a:r>
              <a:rPr lang="ru-RU" sz="4800" b="1" u="sng" dirty="0" smtClean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Литература</a:t>
            </a:r>
            <a:endParaRPr lang="ru-RU" sz="4800" i="1" dirty="0">
              <a:latin typeface="a_AlbionicExp" pitchFamily="34" charset="-52"/>
            </a:endParaRPr>
          </a:p>
        </p:txBody>
      </p:sp>
      <p:pic>
        <p:nvPicPr>
          <p:cNvPr id="13316" name="Picture 4" descr="D:\123\Новая папка\фото с песком\Обзор книг по песочной терапии. — Яндекс.Браузер 2017-12-11 09.15.36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332656"/>
            <a:ext cx="1872208" cy="2621091"/>
          </a:xfrm>
          <a:prstGeom prst="rect">
            <a:avLst/>
          </a:prstGeom>
          <a:noFill/>
        </p:spPr>
      </p:pic>
      <p:pic>
        <p:nvPicPr>
          <p:cNvPr id="13317" name="Picture 5" descr="D:\123\Новая папка\фото с песком\Обзор книг по песочной терапии. — Яндекс.Браузер 2017-12-11 09.15.1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32240" y="330067"/>
            <a:ext cx="2088232" cy="3069069"/>
          </a:xfrm>
          <a:prstGeom prst="rect">
            <a:avLst/>
          </a:prstGeom>
          <a:noFill/>
        </p:spPr>
      </p:pic>
      <p:pic>
        <p:nvPicPr>
          <p:cNvPr id="13318" name="Picture 6" descr="D:\123\Новая папка\фото с песком\Обзор книг по песочной терапии. — Яндекс.Браузер 2017-12-11 09.15.59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43808" y="1484784"/>
            <a:ext cx="1953071" cy="2847334"/>
          </a:xfrm>
          <a:prstGeom prst="rect">
            <a:avLst/>
          </a:prstGeom>
          <a:noFill/>
        </p:spPr>
      </p:pic>
      <p:pic>
        <p:nvPicPr>
          <p:cNvPr id="13319" name="Picture 7" descr="D:\123\Новая папка\фото с песком\Обзор книг по песочной терапии. — Яндекс.Браузер 2017-12-11 09.18.12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20072" y="3749984"/>
            <a:ext cx="2789634" cy="3108016"/>
          </a:xfrm>
          <a:prstGeom prst="rect">
            <a:avLst/>
          </a:prstGeom>
          <a:noFill/>
        </p:spPr>
      </p:pic>
      <p:pic>
        <p:nvPicPr>
          <p:cNvPr id="13322" name="Picture 10" descr="D:\123\Новая папка\фото с песком\Обзор книг по песочной терапии. — Яндекс.Браузер 2017-12-11 09.17.52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88938" y="3621006"/>
            <a:ext cx="1950814" cy="301156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D:\123\Новая папка\фото с песком\abstraktnye-fony-dlya-prezentacii-volny-03.jpg"/>
          <p:cNvPicPr>
            <a:picLocks noChangeAspect="1" noChangeArrowheads="1"/>
          </p:cNvPicPr>
          <p:nvPr/>
        </p:nvPicPr>
        <p:blipFill>
          <a:blip r:embed="rId2" cstate="print">
            <a:lum bright="23000" contrast="46000"/>
          </a:blip>
          <a:srcRect/>
          <a:stretch>
            <a:fillRect/>
          </a:stretch>
        </p:blipFill>
        <p:spPr bwMode="auto">
          <a:xfrm>
            <a:off x="0" y="-12543"/>
            <a:ext cx="9144000" cy="6870543"/>
          </a:xfrm>
          <a:prstGeom prst="rect">
            <a:avLst/>
          </a:prstGeom>
          <a:noFill/>
        </p:spPr>
      </p:pic>
      <p:pic>
        <p:nvPicPr>
          <p:cNvPr id="14347" name="Picture 11" descr="D:\123\Новая папка\фото с песком\90284a23949c97a5ba6f68609149bc9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260648"/>
            <a:ext cx="3312368" cy="2209970"/>
          </a:xfrm>
          <a:prstGeom prst="rect">
            <a:avLst/>
          </a:prstGeom>
          <a:noFill/>
        </p:spPr>
      </p:pic>
      <p:sp>
        <p:nvSpPr>
          <p:cNvPr id="16" name="Прямоугольник 15"/>
          <p:cNvSpPr/>
          <p:nvPr/>
        </p:nvSpPr>
        <p:spPr>
          <a:xfrm rot="10800000" flipV="1">
            <a:off x="1115616" y="2470089"/>
            <a:ext cx="669674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000" b="1" dirty="0" smtClean="0">
                <a:solidFill>
                  <a:schemeClr val="bg2">
                    <a:lumMod val="10000"/>
                  </a:schemeClr>
                </a:solidFill>
                <a:latin typeface="Comic Sans MS" panose="030F0702030302020204" pitchFamily="66" charset="0"/>
              </a:rPr>
              <a:t>Спасибо </a:t>
            </a:r>
          </a:p>
          <a:p>
            <a:pPr algn="ctr"/>
            <a:r>
              <a:rPr lang="ru-RU" sz="6000" b="1" dirty="0" smtClean="0">
                <a:solidFill>
                  <a:schemeClr val="bg2">
                    <a:lumMod val="10000"/>
                  </a:schemeClr>
                </a:solidFill>
                <a:latin typeface="Comic Sans MS" panose="030F0702030302020204" pitchFamily="66" charset="0"/>
              </a:rPr>
              <a:t>за внимание</a:t>
            </a:r>
            <a:endParaRPr lang="ru-RU" sz="6000" dirty="0"/>
          </a:p>
        </p:txBody>
      </p:sp>
      <p:pic>
        <p:nvPicPr>
          <p:cNvPr id="14348" name="Picture 12" descr="D:\123\пчёлки\0_6227c_4e3af9ba_M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56176" y="0"/>
            <a:ext cx="2738424" cy="2172672"/>
          </a:xfrm>
          <a:prstGeom prst="rect">
            <a:avLst/>
          </a:prstGeom>
          <a:noFill/>
        </p:spPr>
      </p:pic>
      <p:pic>
        <p:nvPicPr>
          <p:cNvPr id="14349" name="Picture 13" descr="D:\123\пчёлки\0_91f30_d48859d1_L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554" y="3573016"/>
            <a:ext cx="2365031" cy="3024336"/>
          </a:xfrm>
          <a:prstGeom prst="rect">
            <a:avLst/>
          </a:prstGeom>
          <a:noFill/>
        </p:spPr>
      </p:pic>
      <p:pic>
        <p:nvPicPr>
          <p:cNvPr id="14350" name="Picture 14" descr="D:\123\Новая папка\фото с песком\_original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444208" y="4293097"/>
            <a:ext cx="2564904" cy="25649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281</TotalTime>
  <Words>654</Words>
  <Application>Microsoft Office PowerPoint</Application>
  <PresentationFormat>Экран (4:3)</PresentationFormat>
  <Paragraphs>90</Paragraphs>
  <Slides>16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6" baseType="lpstr">
      <vt:lpstr>a_AlbionicExp</vt:lpstr>
      <vt:lpstr>a_AntiqueTradyBrk</vt:lpstr>
      <vt:lpstr>Arial</vt:lpstr>
      <vt:lpstr>Calibri</vt:lpstr>
      <vt:lpstr>Comic Sans MS</vt:lpstr>
      <vt:lpstr>Consolas</vt:lpstr>
      <vt:lpstr>Courier New</vt:lpstr>
      <vt:lpstr>Times New Roman</vt:lpstr>
      <vt:lpstr>Wingdings</vt:lpstr>
      <vt:lpstr>Тема Office</vt:lpstr>
      <vt:lpstr> « Мы играем с песком» группа раннего возраста «Пчёлки»</vt:lpstr>
      <vt:lpstr>Презентация PowerPoint</vt:lpstr>
      <vt:lpstr>Задачи по образовательным областям</vt:lpstr>
      <vt:lpstr>Речевое развитие: </vt:lpstr>
      <vt:lpstr>Презентация PowerPoint</vt:lpstr>
      <vt:lpstr>Физминутка «Зайка» </vt:lpstr>
      <vt:lpstr>Этапы реализации проекта</vt:lpstr>
      <vt:lpstr>Познавательное развитие:  Беседа: «Удивительный песок»; Знакомство со свойствами песка (сухой, влажный, сыпучий, мелкий, холодный, шершавый).   </vt:lpstr>
      <vt:lpstr>Речевое развитие: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Литература</vt:lpstr>
      <vt:lpstr>Презентация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 Мы играем с песком» группа раннего возраста</dc:title>
  <dc:creator>лариса</dc:creator>
  <cp:lastModifiedBy>Acer</cp:lastModifiedBy>
  <cp:revision>31</cp:revision>
  <dcterms:created xsi:type="dcterms:W3CDTF">2017-12-11T03:38:45Z</dcterms:created>
  <dcterms:modified xsi:type="dcterms:W3CDTF">2018-09-18T14:17:06Z</dcterms:modified>
</cp:coreProperties>
</file>