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Default Extension="xlsx" ContentType="application/vnd.openxmlformats-officedocument.spreadsheetml.sheet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7" r:id="rId2"/>
    <p:sldId id="277" r:id="rId3"/>
    <p:sldId id="262" r:id="rId4"/>
    <p:sldId id="278" r:id="rId5"/>
    <p:sldId id="279" r:id="rId6"/>
    <p:sldId id="280" r:id="rId7"/>
  </p:sldIdLst>
  <p:sldSz cx="9144000" cy="6858000" type="screen4x3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7CDD7"/>
    <a:srgbClr val="000066"/>
    <a:srgbClr val="003366"/>
    <a:srgbClr val="327FBE"/>
    <a:srgbClr val="E5F6FB"/>
    <a:srgbClr val="AFF7FF"/>
    <a:srgbClr val="D1FBFF"/>
    <a:srgbClr val="0091FE"/>
    <a:srgbClr val="5D9FD5"/>
    <a:srgbClr val="383FC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9645" autoAdjust="0"/>
  </p:normalViewPr>
  <p:slideViewPr>
    <p:cSldViewPr>
      <p:cViewPr>
        <p:scale>
          <a:sx n="90" d="100"/>
          <a:sy n="90" d="100"/>
        </p:scale>
        <p:origin x="-1506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3306" y="90"/>
      </p:cViewPr>
      <p:guideLst>
        <p:guide orient="horz" pos="3127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plotArea>
      <c:layout>
        <c:manualLayout>
          <c:layoutTarget val="inner"/>
          <c:xMode val="edge"/>
          <c:yMode val="edge"/>
          <c:x val="3.0849121517715079E-2"/>
          <c:y val="0.17499370800961406"/>
          <c:w val="0.93830175696457219"/>
          <c:h val="0.6311176535940467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0.20341841304326988"/>
                  <c:y val="0.28108714420403935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30 минуты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0.10656969251574255"/>
                  <c:y val="-5.2753437665815313E-2"/>
                </c:manualLayout>
              </c:layout>
              <c:tx>
                <c:rich>
                  <a:bodyPr rot="0" vert="horz"/>
                  <a:lstStyle/>
                  <a:p>
                    <a:pPr>
                      <a:defRPr sz="1400"/>
                    </a:pPr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15</a:t>
                    </a:r>
                    <a:r>
                      <a:rPr lang="ru-RU" sz="1400" baseline="0" dirty="0" smtClean="0">
                        <a:latin typeface="Times New Roman" pitchFamily="18" charset="0"/>
                        <a:cs typeface="Times New Roman" pitchFamily="18" charset="0"/>
                      </a:rPr>
                      <a:t> минут</a:t>
                    </a:r>
                    <a:endParaRPr lang="ru-RU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Val val="1"/>
            </c:dLbl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135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DB-4AB5-88BF-39FA7DB32FD5}"/>
            </c:ext>
          </c:extLst>
        </c:ser>
        <c:dLbls>
          <c:showVal val="1"/>
        </c:dLbls>
        <c:axId val="93512448"/>
        <c:axId val="93513984"/>
      </c:barChart>
      <c:catAx>
        <c:axId val="93512448"/>
        <c:scaling>
          <c:orientation val="minMax"/>
        </c:scaling>
        <c:delete val="1"/>
        <c:axPos val="b"/>
        <c:numFmt formatCode="General" sourceLinked="1"/>
        <c:tickLblPos val="none"/>
        <c:crossAx val="93513984"/>
        <c:crosses val="autoZero"/>
        <c:auto val="1"/>
        <c:lblAlgn val="ctr"/>
        <c:lblOffset val="100"/>
      </c:catAx>
      <c:valAx>
        <c:axId val="93513984"/>
        <c:scaling>
          <c:orientation val="minMax"/>
        </c:scaling>
        <c:delete val="1"/>
        <c:axPos val="l"/>
        <c:numFmt formatCode="0" sourceLinked="1"/>
        <c:tickLblPos val="none"/>
        <c:crossAx val="935124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3"/>
  <c:chart>
    <c:autoTitleDeleted val="1"/>
    <c:plotArea>
      <c:layout>
        <c:manualLayout>
          <c:layoutTarget val="inner"/>
          <c:xMode val="edge"/>
          <c:yMode val="edge"/>
          <c:x val="2.9200805310313414E-2"/>
          <c:y val="0.16668384287790863"/>
          <c:w val="0.93830175696457274"/>
          <c:h val="0.6311176535940470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0.20341841304326999"/>
                  <c:y val="0.28108714420403935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>
                        <a:latin typeface="Times New Roman" pitchFamily="18" charset="0"/>
                        <a:cs typeface="Times New Roman" pitchFamily="18" charset="0"/>
                      </a:rPr>
                      <a:t>15 минут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0.10656969251574255"/>
                  <c:y val="-5.2753437665815341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latin typeface="Times New Roman" pitchFamily="18" charset="0"/>
                        <a:cs typeface="Times New Roman" pitchFamily="18" charset="0"/>
                      </a:rPr>
                      <a:t>До 5 минут</a:t>
                    </a:r>
                  </a:p>
                </c:rich>
              </c:tx>
              <c:showVal val="1"/>
            </c:dLbl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Было</c:v>
                </c:pt>
                <c:pt idx="1">
                  <c:v>Стало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135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DB-4AB5-88BF-39FA7DB32FD5}"/>
            </c:ext>
          </c:extLst>
        </c:ser>
        <c:dLbls>
          <c:showVal val="1"/>
        </c:dLbls>
        <c:axId val="108549632"/>
        <c:axId val="108551168"/>
      </c:barChart>
      <c:catAx>
        <c:axId val="108549632"/>
        <c:scaling>
          <c:orientation val="minMax"/>
        </c:scaling>
        <c:delete val="1"/>
        <c:axPos val="b"/>
        <c:numFmt formatCode="General" sourceLinked="1"/>
        <c:tickLblPos val="none"/>
        <c:crossAx val="108551168"/>
        <c:crosses val="autoZero"/>
        <c:auto val="1"/>
        <c:lblAlgn val="ctr"/>
        <c:lblOffset val="100"/>
      </c:catAx>
      <c:valAx>
        <c:axId val="108551168"/>
        <c:scaling>
          <c:orientation val="minMax"/>
        </c:scaling>
        <c:delete val="1"/>
        <c:axPos val="l"/>
        <c:numFmt formatCode="0" sourceLinked="1"/>
        <c:tickLblPos val="none"/>
        <c:crossAx val="1085496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0.42933</cdr:x>
      <cdr:y>0.2601</cdr:y>
    </cdr:from>
    <cdr:to>
      <cdr:x>0.73145</cdr:x>
      <cdr:y>0.2601</cdr:y>
    </cdr:to>
    <cdr:cxnSp macro="">
      <cdr:nvCxnSpPr>
        <cdr:cNvPr id="3" name="Прямая соединительная линия 2"/>
        <cdr:cNvCxnSpPr/>
      </cdr:nvCxnSpPr>
      <cdr:spPr bwMode="auto">
        <a:xfrm xmlns:a="http://schemas.openxmlformats.org/drawingml/2006/main" flipH="1">
          <a:off x="1944216" y="720080"/>
          <a:ext cx="1368148" cy="0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0.69965</cdr:x>
      <cdr:y>0.28611</cdr:y>
    </cdr:from>
    <cdr:to>
      <cdr:x>0.72955</cdr:x>
      <cdr:y>0.59458</cdr:y>
    </cdr:to>
    <cdr:sp macro="" textlink="">
      <cdr:nvSpPr>
        <cdr:cNvPr id="11" name="Стрелка вниз 10"/>
        <cdr:cNvSpPr/>
      </cdr:nvSpPr>
      <cdr:spPr bwMode="auto">
        <a:xfrm xmlns:a="http://schemas.openxmlformats.org/drawingml/2006/main">
          <a:off x="3168352" y="792088"/>
          <a:ext cx="135401" cy="85400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0.42933</cdr:x>
      <cdr:y>0.2601</cdr:y>
    </cdr:from>
    <cdr:to>
      <cdr:x>0.73145</cdr:x>
      <cdr:y>0.2601</cdr:y>
    </cdr:to>
    <cdr:cxnSp macro="">
      <cdr:nvCxnSpPr>
        <cdr:cNvPr id="3" name="Прямая соединительная линия 2"/>
        <cdr:cNvCxnSpPr/>
      </cdr:nvCxnSpPr>
      <cdr:spPr bwMode="auto">
        <a:xfrm xmlns:a="http://schemas.openxmlformats.org/drawingml/2006/main" flipH="1">
          <a:off x="1944216" y="720080"/>
          <a:ext cx="1368148" cy="0"/>
        </a:xfrm>
        <a:prstGeom xmlns:a="http://schemas.openxmlformats.org/drawingml/2006/main" prst="line">
          <a:avLst/>
        </a:prstGeom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0.69965</cdr:x>
      <cdr:y>0.28611</cdr:y>
    </cdr:from>
    <cdr:to>
      <cdr:x>0.72955</cdr:x>
      <cdr:y>0.59458</cdr:y>
    </cdr:to>
    <cdr:sp macro="" textlink="">
      <cdr:nvSpPr>
        <cdr:cNvPr id="11" name="Стрелка вниз 10"/>
        <cdr:cNvSpPr/>
      </cdr:nvSpPr>
      <cdr:spPr bwMode="auto">
        <a:xfrm xmlns:a="http://schemas.openxmlformats.org/drawingml/2006/main">
          <a:off x="3168352" y="792088"/>
          <a:ext cx="135401" cy="854006"/>
        </a:xfrm>
        <a:prstGeom xmlns:a="http://schemas.openxmlformats.org/drawingml/2006/main" prst="downArrow">
          <a:avLst/>
        </a:prstGeom>
        <a:solidFill xmlns:a="http://schemas.openxmlformats.org/drawingml/2006/main">
          <a:srgbClr val="00B050"/>
        </a:solidFill>
        <a:ln xmlns:a="http://schemas.openxmlformats.org/drawingml/2006/main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2">
            <a:shade val="50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1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5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5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31564FD-EDA2-4CF7-B7C8-B139DEF369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07614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1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7"/>
            <a:ext cx="5438776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5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8165"/>
            <a:ext cx="2944814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00" tIns="45800" rIns="91600" bIns="4580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3789B97-B078-4C19-A9CB-8DDBE29C8B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450970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484784"/>
            <a:ext cx="8328047" cy="5144830"/>
          </a:xfrm>
          <a:prstGeom prst="rect">
            <a:avLst/>
          </a:prstGeom>
        </p:spPr>
      </p:pic>
      <p:pic>
        <p:nvPicPr>
          <p:cNvPr id="11" name="Picture 2" descr="D:\Work\Bachti\!!!ВНУТРЕННИЕ\декабрь\презентация\gerb_obl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619" y="121714"/>
            <a:ext cx="868070" cy="93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710007" y="1484784"/>
            <a:ext cx="71743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6000" kern="1200" baseline="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pPr lvl="0" defTabSz="396000"/>
            <a:r>
              <a:rPr lang="ru-RU" dirty="0" smtClean="0"/>
              <a:t>Название проекта</a:t>
            </a:r>
            <a:endParaRPr lang="ru-RU" dirty="0"/>
          </a:p>
        </p:txBody>
      </p:sp>
      <p:sp>
        <p:nvSpPr>
          <p:cNvPr id="16" name="Текст 2"/>
          <p:cNvSpPr>
            <a:spLocks noGrp="1"/>
          </p:cNvSpPr>
          <p:nvPr>
            <p:ph idx="1" hasCustomPrompt="1"/>
          </p:nvPr>
        </p:nvSpPr>
        <p:spPr>
          <a:xfrm>
            <a:off x="891105" y="3594393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charset="0"/>
              </a:defRPr>
            </a:lvl2pPr>
            <a:lvl3pPr>
              <a:defRPr lang="ru-RU" dirty="0" smtClean="0">
                <a:latin typeface="Arial" charset="0"/>
              </a:defRPr>
            </a:lvl3pPr>
            <a:lvl4pPr>
              <a:defRPr lang="ru-RU" dirty="0" smtClean="0">
                <a:latin typeface="Arial" charset="0"/>
              </a:defRPr>
            </a:lvl4pPr>
            <a:lvl5pPr>
              <a:defRPr lang="ru-RU" dirty="0">
                <a:latin typeface="Arial" charset="0"/>
              </a:defRPr>
            </a:lvl5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/>
              <a:t>Автор</a:t>
            </a:r>
          </a:p>
        </p:txBody>
      </p:sp>
      <p:sp>
        <p:nvSpPr>
          <p:cNvPr id="17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2051720" y="121714"/>
            <a:ext cx="1008112" cy="10418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Логотип ведомства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7788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0482" y="0"/>
            <a:ext cx="778356" cy="1264491"/>
          </a:xfrm>
          <a:prstGeom prst="rect">
            <a:avLst/>
          </a:prstGeom>
        </p:spPr>
      </p:pic>
      <p:pic>
        <p:nvPicPr>
          <p:cNvPr id="5" name="Picture 2" descr="D:\Work\Bachti\!!!ВНУТРЕННИЕ\декабрь\презентация\фотозона размер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81649" y="121714"/>
            <a:ext cx="1176868" cy="93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72981" y="760348"/>
            <a:ext cx="3629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ru-RU" sz="3200" kern="1200" dirty="0">
                <a:solidFill>
                  <a:srgbClr val="3B4555"/>
                </a:solidFill>
                <a:latin typeface="Futura PT Medium" pitchFamily="34" charset="-52"/>
                <a:ea typeface="+mn-ea"/>
                <a:cs typeface="+mn-cs"/>
              </a:defRPr>
            </a:lvl1pPr>
          </a:lstStyle>
          <a:p>
            <a:r>
              <a:rPr lang="ru-RU" sz="3200" dirty="0" smtClean="0">
                <a:solidFill>
                  <a:srgbClr val="3B4555"/>
                </a:solidFill>
                <a:latin typeface="Futura PT Medium" pitchFamily="34" charset="-52"/>
              </a:rPr>
              <a:t>Заголовок слайда</a:t>
            </a:r>
            <a:endParaRPr lang="ru-RU" sz="3200" dirty="0">
              <a:solidFill>
                <a:srgbClr val="3B4555"/>
              </a:solidFill>
              <a:latin typeface="Futura PT Medium" pitchFamily="34" charset="-52"/>
            </a:endParaRPr>
          </a:p>
        </p:txBody>
      </p:sp>
      <p:sp>
        <p:nvSpPr>
          <p:cNvPr id="13" name="Текст 2"/>
          <p:cNvSpPr>
            <a:spLocks noGrp="1"/>
          </p:cNvSpPr>
          <p:nvPr>
            <p:ph idx="1" hasCustomPrompt="1"/>
          </p:nvPr>
        </p:nvSpPr>
        <p:spPr>
          <a:xfrm>
            <a:off x="899592" y="1556792"/>
            <a:ext cx="78034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ru-RU" sz="2400" dirty="0" smtClean="0">
                <a:solidFill>
                  <a:srgbClr val="3B4555"/>
                </a:solidFill>
                <a:latin typeface="Futura PT Book" pitchFamily="34" charset="-52"/>
              </a:defRPr>
            </a:lvl1pPr>
            <a:lvl2pPr>
              <a:defRPr lang="ru-RU" dirty="0" smtClean="0">
                <a:latin typeface="Arial" charset="0"/>
              </a:defRPr>
            </a:lvl2pPr>
            <a:lvl3pPr>
              <a:defRPr lang="ru-RU" dirty="0" smtClean="0">
                <a:latin typeface="Arial" charset="0"/>
              </a:defRPr>
            </a:lvl3pPr>
            <a:lvl4pPr>
              <a:defRPr lang="ru-RU" dirty="0" smtClean="0">
                <a:latin typeface="Arial" charset="0"/>
              </a:defRPr>
            </a:lvl4pPr>
            <a:lvl5pPr>
              <a:defRPr lang="ru-RU" dirty="0">
                <a:latin typeface="Arial" charset="0"/>
              </a:defRPr>
            </a:lvl5pPr>
          </a:lstStyle>
          <a:p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Текст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r>
              <a:rPr lang="ru-RU" sz="2400" dirty="0" smtClean="0">
                <a:solidFill>
                  <a:srgbClr val="3B4555"/>
                </a:solidFill>
                <a:latin typeface="Futura PT Book" pitchFamily="34" charset="-52"/>
              </a:rPr>
              <a:t> </a:t>
            </a:r>
            <a:r>
              <a:rPr lang="ru-RU" sz="2400" dirty="0" err="1" smtClean="0">
                <a:solidFill>
                  <a:srgbClr val="3B4555"/>
                </a:solidFill>
                <a:latin typeface="Futura PT Book" pitchFamily="34" charset="-52"/>
              </a:rPr>
              <a:t>текст</a:t>
            </a:r>
            <a:endParaRPr lang="ru-RU" sz="2400" dirty="0" smtClean="0">
              <a:solidFill>
                <a:srgbClr val="3B4555"/>
              </a:solidFill>
              <a:latin typeface="Futura PT Book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6547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/>
              <a:cs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effectLst/>
              </a:rPr>
              <a:t> </a:t>
            </a:r>
            <a:endParaRPr lang="ru-RU" sz="800" dirty="0">
              <a:ea typeface="Calibri"/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39552" y="116632"/>
            <a:ext cx="72728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Паспорт </a:t>
            </a:r>
            <a:r>
              <a:rPr lang="en-US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МБ ДОУ 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етский 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сад 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«Берёзка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«Оптимизация времени при подготовке</a:t>
            </a:r>
            <a:r>
              <a:rPr kumimoji="0" lang="ru-RU" sz="1600" b="1" i="0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 НОД</a:t>
            </a:r>
            <a:r>
              <a:rPr kumimoji="0" lang="ru-RU" sz="16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»</a:t>
            </a:r>
            <a:endParaRPr kumimoji="0" lang="ru-RU" sz="1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40862587"/>
              </p:ext>
            </p:extLst>
          </p:nvPr>
        </p:nvGraphicFramePr>
        <p:xfrm>
          <a:off x="395536" y="1052736"/>
          <a:ext cx="8568952" cy="450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1944216"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Общие данные:</a:t>
                      </a: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Заказчик: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заведующий МБДОУ №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</a:t>
                      </a:r>
                      <a:endParaRPr lang="ru-RU" sz="12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Процесс: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оптимизация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времени при подготовки к НОД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Границы процесса: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 создания временной творческой группы по разработки и апробации проектов по внедрению бережливых технологий.</a:t>
                      </a: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</a:t>
                      </a:r>
                      <a:r>
                        <a:rPr lang="ru-RU" sz="1200" b="0" u="sng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проекта: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Симонова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Л.Н.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старший воспитатель, Третьякова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Т.В.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Емельянова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Ю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.В., воспитатели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Обоснование:</a:t>
                      </a:r>
                    </a:p>
                    <a:p>
                      <a:pPr lvl="0"/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Долгий </a:t>
                      </a:r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поиск методического</a:t>
                      </a:r>
                      <a:r>
                        <a:rPr lang="ru-RU" sz="1200" b="0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материала при подготовки к НОД</a:t>
                      </a:r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lvl="0"/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Утеря </a:t>
                      </a:r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методических материалов.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6042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Цели и эффекты: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Эффекты: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время протекания процесса на 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%;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трудоемкости процесса;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Оптимизация образовательного процесса;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Удовлетворенность</a:t>
                      </a:r>
                      <a:r>
                        <a:rPr lang="ru-RU" sz="1200" u="sng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участников процесса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Сроки: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Согласование паспорта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проекта 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 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20.01.2023 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Картирование текущего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состояния 20.01.2023г – 13.11.2023 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Анализ проблем и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потерь 20.01.2023г – 27.01.2023г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 Составление карты целевого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состояния 20.01.2023 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 Разработка плана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мероприятий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20.01.2023г – 27.01.2023г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 Внедрения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улучшений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15.11.2023 по 22.11.2023 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7. Мониторинг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улучшений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15.11.2023 по 22.11.2023 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8. Закрытие 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проекта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22.11.2023г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9. Мониторинг стабильности достигнутых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результатов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01.12.2023г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83607064"/>
              </p:ext>
            </p:extLst>
          </p:nvPr>
        </p:nvGraphicFramePr>
        <p:xfrm>
          <a:off x="611560" y="3429000"/>
          <a:ext cx="4032447" cy="10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149"/>
                <a:gridCol w="1344149"/>
                <a:gridCol w="1344149"/>
              </a:tblGrid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цели, ед. 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изм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Текущий 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Целевой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показатель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/>
                </a:tc>
              </a:tr>
              <a:tr h="540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Оптимизация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времени при подготовки к НОД.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Педагог –  30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Педагог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15 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405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795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0369" y="116632"/>
            <a:ext cx="3286477" cy="830997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мероприятий по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устранению проблем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17627482"/>
              </p:ext>
            </p:extLst>
          </p:nvPr>
        </p:nvGraphicFramePr>
        <p:xfrm>
          <a:off x="539552" y="1052737"/>
          <a:ext cx="8208912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08912"/>
              </a:tblGrid>
              <a:tr h="2088232">
                <a:tc>
                  <a:txBody>
                    <a:bodyPr/>
                    <a:lstStyle/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Создание  рабочей группы. Диагностика и определение целевого  состояния. 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Стандартизация ежедневных  операций педагогов.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Применение  визуализации (изготовление табличек,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знаковой символики)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Внедрение  улучшений (прикрепление табличек, знаковой символики).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Совещание по защите подходов внедрения бережливых технологий.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Закрепление результатов и закрытие проекта.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4270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1885" y="260648"/>
            <a:ext cx="3677995" cy="461665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Достигнутые результаты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3955476828"/>
              </p:ext>
            </p:extLst>
          </p:nvPr>
        </p:nvGraphicFramePr>
        <p:xfrm>
          <a:off x="1691680" y="3068960"/>
          <a:ext cx="5832648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48704747"/>
              </p:ext>
            </p:extLst>
          </p:nvPr>
        </p:nvGraphicFramePr>
        <p:xfrm>
          <a:off x="611560" y="1052736"/>
          <a:ext cx="7885781" cy="1968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1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25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3785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756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цели 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ед.изм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Текущий 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Целевой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Полученный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результат, эффект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810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Оптимизация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времени при подготовки к НОД. 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– 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–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мин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времени нахождение требуемых материалов при подготовки к НОД.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2699792" y="4365104"/>
            <a:ext cx="4043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Было                          Стало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654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38554" y="4752280"/>
            <a:ext cx="40531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srgbClr val="002060"/>
              </a:solidFill>
            </a:endParaRPr>
          </a:p>
          <a:p>
            <a:endParaRPr lang="ru-RU" sz="800" dirty="0">
              <a:ea typeface="Calibri"/>
              <a:cs typeface="Calibri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800" dirty="0" smtClean="0">
                <a:effectLst/>
              </a:rPr>
              <a:t> </a:t>
            </a:r>
            <a:endParaRPr lang="ru-RU" sz="800" dirty="0">
              <a:ea typeface="Calibri"/>
              <a:cs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11560" y="188640"/>
            <a:ext cx="72728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Паспорт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МБ ДОУ 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етский 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сад 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№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 «Берёзка</a:t>
            </a:r>
            <a:r>
              <a:rPr kumimoji="0" lang="ru-RU" sz="1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1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7200" eaLnBrk="0" hangingPunct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«Оптимизация рабочего пространства воспитателя в группе»</a:t>
            </a:r>
            <a:endParaRPr kumimoji="0" lang="ru-RU" sz="16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1196752"/>
          <a:ext cx="8568952" cy="4504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1944216"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Общие данные:</a:t>
                      </a: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Заказчик: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заведующий МБДОУ №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</a:t>
                      </a:r>
                      <a:endParaRPr lang="ru-RU" sz="12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Процесс: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оптимизация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времени при подготовки к НОД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Границы процесса: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 создания временной творческой группы по разработки и апробации проектов по внедрению бережливых технологий.</a:t>
                      </a:r>
                    </a:p>
                    <a:p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Руководитель </a:t>
                      </a:r>
                      <a:r>
                        <a:rPr lang="ru-RU" sz="1200" b="0" u="sng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проекта: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Симонова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Л.Н.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старший воспитатель, Третьякова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Т.В.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., Емельянова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Ю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.В., воспитатели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Обоснование:</a:t>
                      </a:r>
                    </a:p>
                    <a:p>
                      <a:pPr lvl="0"/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Долгий поиск методического</a:t>
                      </a:r>
                      <a:r>
                        <a:rPr lang="ru-RU" sz="1200" b="0" u="none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материала при подготовки к НОД</a:t>
                      </a:r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 lvl="0"/>
                      <a:r>
                        <a:rPr lang="ru-RU" sz="1200" b="0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Утеря методических материалов. 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6042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Цели и эффекты: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Эффекты: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время протекания процесса на 30%;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Сокращение трудоемкости процесса;</a:t>
                      </a: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Оптимизация образовательного процесса;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Удовлетворенность</a:t>
                      </a:r>
                      <a:r>
                        <a:rPr lang="ru-RU" sz="1200" u="sng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участников процесса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Сроки:</a:t>
                      </a:r>
                      <a:endParaRPr lang="ru-RU" sz="12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Согласование паспорта проекта  – 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20.01.2023 г</a:t>
                      </a: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Картирование текущего состояния 20.01.2023г – 13.11.2023 </a:t>
                      </a: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 Анализ проблем и потерь 20.01.2023г – 27.01.2023г</a:t>
                      </a: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4. Составление карты целевого состояния 20.01.2023 г</a:t>
                      </a: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5. Разработка плана мероприятий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20.01.2023г – 27.01.2023г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 Внедрения улучшений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15.11.2023 по 22.11.2023 г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7. Мониторинг улучшений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15.11.2023 по 22.11.2023 г</a:t>
                      </a: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8. Закрытие 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проекта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22.11.2023г</a:t>
                      </a:r>
                    </a:p>
                    <a:p>
                      <a:pPr lvl="0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9. Мониторинг стабильности достигнутых результатов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01.12.2023г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4795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0369" y="116632"/>
            <a:ext cx="3286477" cy="830997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мероприятий по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устранению проблем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1430726"/>
              </p:ext>
            </p:extLst>
          </p:nvPr>
        </p:nvGraphicFramePr>
        <p:xfrm>
          <a:off x="827584" y="1052736"/>
          <a:ext cx="7776864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6864"/>
              </a:tblGrid>
              <a:tr h="2448272">
                <a:tc>
                  <a:txBody>
                    <a:bodyPr/>
                    <a:lstStyle/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endParaRPr lang="ru-RU" sz="14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Создание  рабочей группы. Диагностика и определение целевого  состояния. 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Стандартизация ежедневных  операций педагогов.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Применение  визуализации (изготовление табличек,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знаковой символики)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Внедрение  улучшений (прикрепление табличек, знаковой символики).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Совещание по защите подходов внедрения бережливых технологий.</a:t>
                      </a:r>
                    </a:p>
                    <a:p>
                      <a:pPr marL="742950" indent="-742950" algn="l">
                        <a:buFont typeface="Wingdings" pitchFamily="2" charset="2"/>
                        <a:buChar char="Ø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Закрепление результатов и закрытие проекта.</a:t>
                      </a:r>
                    </a:p>
                    <a:p>
                      <a:pPr marL="0" indent="0" algn="l">
                        <a:buFont typeface="Wingdings" pitchFamily="2" charset="2"/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4270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1885" y="260648"/>
            <a:ext cx="3677995" cy="461665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Достигнутые результаты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53658147"/>
              </p:ext>
            </p:extLst>
          </p:nvPr>
        </p:nvGraphicFramePr>
        <p:xfrm>
          <a:off x="611560" y="1052737"/>
          <a:ext cx="7885781" cy="166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10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82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258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3785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0833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цели (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ед.изм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Текущий 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Целевой 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Полученный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результат, эффект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9816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Оптимизация рабочего пространства воспитателя в группе</a:t>
                      </a: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 мин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Сокращение времени протекания процесса до 5 минут</a:t>
                      </a:r>
                      <a:endParaRPr lang="ru-RU" sz="1400" b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Сокращено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время.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Благоприятный климат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763688" y="3933056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Было                                       Стало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499113362"/>
              </p:ext>
            </p:extLst>
          </p:nvPr>
        </p:nvGraphicFramePr>
        <p:xfrm>
          <a:off x="683568" y="2564904"/>
          <a:ext cx="7776864" cy="1616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3654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10635</TotalTime>
  <Words>595</Words>
  <Application>Microsoft Office PowerPoint</Application>
  <PresentationFormat>Экран (4:3)</PresentationFormat>
  <Paragraphs>123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Оформление по умолчанию</vt:lpstr>
      <vt:lpstr>Слайд 1</vt:lpstr>
      <vt:lpstr>План мероприятий по  устранению проблем</vt:lpstr>
      <vt:lpstr>Достигнутые результаты</vt:lpstr>
      <vt:lpstr>Слайд 4</vt:lpstr>
      <vt:lpstr>План мероприятий по  устранению проблем</vt:lpstr>
      <vt:lpstr>Достигнутые результаты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Арам Аракелян</dc:creator>
  <cp:lastModifiedBy>Asus</cp:lastModifiedBy>
  <cp:revision>612</cp:revision>
  <cp:lastPrinted>2019-02-18T01:46:55Z</cp:lastPrinted>
  <dcterms:created xsi:type="dcterms:W3CDTF">2007-01-29T08:57:19Z</dcterms:created>
  <dcterms:modified xsi:type="dcterms:W3CDTF">2023-03-27T07:05:25Z</dcterms:modified>
</cp:coreProperties>
</file>